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3"/>
  </p:notesMasterIdLst>
  <p:sldIdLst>
    <p:sldId id="256" r:id="rId2"/>
    <p:sldId id="267" r:id="rId3"/>
    <p:sldId id="297" r:id="rId4"/>
    <p:sldId id="296" r:id="rId5"/>
    <p:sldId id="298" r:id="rId6"/>
    <p:sldId id="310" r:id="rId7"/>
    <p:sldId id="308" r:id="rId8"/>
    <p:sldId id="280" r:id="rId9"/>
    <p:sldId id="305" r:id="rId10"/>
    <p:sldId id="303" r:id="rId11"/>
    <p:sldId id="302" r:id="rId12"/>
    <p:sldId id="304" r:id="rId13"/>
    <p:sldId id="311" r:id="rId14"/>
    <p:sldId id="285" r:id="rId15"/>
    <p:sldId id="312" r:id="rId16"/>
    <p:sldId id="306" r:id="rId17"/>
    <p:sldId id="263" r:id="rId18"/>
    <p:sldId id="259" r:id="rId19"/>
    <p:sldId id="268" r:id="rId20"/>
    <p:sldId id="273" r:id="rId21"/>
    <p:sldId id="314" r:id="rId22"/>
    <p:sldId id="270" r:id="rId23"/>
    <p:sldId id="271" r:id="rId24"/>
    <p:sldId id="272" r:id="rId25"/>
    <p:sldId id="307" r:id="rId26"/>
    <p:sldId id="292" r:id="rId27"/>
    <p:sldId id="266" r:id="rId28"/>
    <p:sldId id="288" r:id="rId29"/>
    <p:sldId id="289" r:id="rId30"/>
    <p:sldId id="287" r:id="rId31"/>
    <p:sldId id="313" r:id="rId32"/>
  </p:sldIdLst>
  <p:sldSz cx="12192000" cy="6858000"/>
  <p:notesSz cx="6858000" cy="12858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yang Qiu" initials="SQ" lastIdx="2" clrIdx="0">
    <p:extLst>
      <p:ext uri="{19B8F6BF-5375-455C-9EA6-DF929625EA0E}">
        <p15:presenceInfo xmlns:p15="http://schemas.microsoft.com/office/powerpoint/2012/main" userId="3609326c37ba50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7240"/>
    <a:srgbClr val="594699"/>
    <a:srgbClr val="059081"/>
    <a:srgbClr val="00A2FF"/>
    <a:srgbClr val="EB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F703B-2452-5ABE-B44E-A1E4AAEB43F1}" v="1" dt="2020-03-18T21:43:38.879"/>
    <p1510:client id="{6919EF63-4AF3-D9A8-B37E-5365FBA7EF1A}" v="159" dt="2020-03-18T02:34:40.628"/>
    <p1510:client id="{6A18329A-E579-8093-D42E-C8F60C426FA3}" v="37" dt="2020-03-19T01:03:45.913"/>
    <p1510:client id="{74FCBB5D-659F-DD08-E7E8-DF9995F0CDAE}" v="38" dt="2020-03-18T21:54:18.578"/>
    <p1510:client id="{8D0BF810-2FEA-1BA8-2059-A3D298846195}" v="61" dt="2020-03-18T21:49:21.804"/>
    <p1510:client id="{C6E29085-C9E1-B074-9622-4BB5919EA81B}" v="185" dt="2020-03-19T01:11:22.302"/>
    <p1510:client id="{E055D39F-DC56-18F4-40D9-E3FB4D5723AA}" v="3" dt="2020-03-19T01:57:13.032"/>
    <p1510:client id="{F537709C-745E-49E8-A1EE-EA99D8547707}" v="3778" dt="2020-03-18T21:50:58.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366C9-C30E-4B88-8EAC-4BCA7EC50971}"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47184D4-C977-45E2-916D-C5D4C4315F61}">
      <dgm:prSet/>
      <dgm:spPr/>
      <dgm:t>
        <a:bodyPr/>
        <a:lstStyle/>
        <a:p>
          <a:r>
            <a:rPr lang="en-US"/>
            <a:t>Easier to use and setup than Fidelius</a:t>
          </a:r>
        </a:p>
      </dgm:t>
    </dgm:pt>
    <dgm:pt modelId="{B5AABA50-E4CC-4FA6-A1A9-1E3CE590BCFC}" type="parTrans" cxnId="{D747DC6B-8E5F-473A-8C98-2D4F146B5880}">
      <dgm:prSet/>
      <dgm:spPr/>
      <dgm:t>
        <a:bodyPr/>
        <a:lstStyle/>
        <a:p>
          <a:endParaRPr lang="en-US"/>
        </a:p>
      </dgm:t>
    </dgm:pt>
    <dgm:pt modelId="{2DE3C785-CEDE-45C7-8526-405B1D651F8E}" type="sibTrans" cxnId="{D747DC6B-8E5F-473A-8C98-2D4F146B5880}">
      <dgm:prSet/>
      <dgm:spPr/>
      <dgm:t>
        <a:bodyPr/>
        <a:lstStyle/>
        <a:p>
          <a:endParaRPr lang="en-US"/>
        </a:p>
      </dgm:t>
    </dgm:pt>
    <dgm:pt modelId="{25D06DC2-1DE9-4CB0-98F1-D86CA97B1C87}">
      <dgm:prSet/>
      <dgm:spPr/>
      <dgm:t>
        <a:bodyPr/>
        <a:lstStyle/>
        <a:p>
          <a:r>
            <a:rPr lang="en-US"/>
            <a:t>More secure </a:t>
          </a:r>
        </a:p>
        <a:p>
          <a:r>
            <a:rPr lang="en-US"/>
            <a:t>than </a:t>
          </a:r>
          <a:r>
            <a:rPr lang="en-US" err="1"/>
            <a:t>Fidelius</a:t>
          </a:r>
          <a:endParaRPr lang="en-US"/>
        </a:p>
      </dgm:t>
    </dgm:pt>
    <dgm:pt modelId="{AE614163-7591-48DD-8F92-6BD65088068E}" type="parTrans" cxnId="{4D5A363D-21E6-4494-99C0-ADCF451CB547}">
      <dgm:prSet/>
      <dgm:spPr/>
      <dgm:t>
        <a:bodyPr/>
        <a:lstStyle/>
        <a:p>
          <a:endParaRPr lang="en-US"/>
        </a:p>
      </dgm:t>
    </dgm:pt>
    <dgm:pt modelId="{A1A0F054-44DC-4573-95A8-606755A685E8}" type="sibTrans" cxnId="{4D5A363D-21E6-4494-99C0-ADCF451CB547}">
      <dgm:prSet/>
      <dgm:spPr/>
      <dgm:t>
        <a:bodyPr/>
        <a:lstStyle/>
        <a:p>
          <a:endParaRPr lang="en-US"/>
        </a:p>
      </dgm:t>
    </dgm:pt>
    <dgm:pt modelId="{38E35E49-0501-4EC9-B93E-F180AD104DA7}">
      <dgm:prSet/>
      <dgm:spPr/>
      <dgm:t>
        <a:bodyPr/>
        <a:lstStyle/>
        <a:p>
          <a:r>
            <a:rPr lang="en-US"/>
            <a:t>More assessible/portable than </a:t>
          </a:r>
          <a:r>
            <a:rPr lang="en-US" err="1"/>
            <a:t>Fidelius</a:t>
          </a:r>
          <a:endParaRPr lang="en-US"/>
        </a:p>
      </dgm:t>
    </dgm:pt>
    <dgm:pt modelId="{6FE6CBEA-ED53-4A1F-87C6-E7F040A71130}" type="parTrans" cxnId="{ED771B00-7F4A-4FAA-85B0-98955AAADFB5}">
      <dgm:prSet/>
      <dgm:spPr/>
      <dgm:t>
        <a:bodyPr/>
        <a:lstStyle/>
        <a:p>
          <a:endParaRPr lang="en-US"/>
        </a:p>
      </dgm:t>
    </dgm:pt>
    <dgm:pt modelId="{32BD5AB0-6431-488D-976A-A35FE993EB63}" type="sibTrans" cxnId="{ED771B00-7F4A-4FAA-85B0-98955AAADFB5}">
      <dgm:prSet/>
      <dgm:spPr/>
      <dgm:t>
        <a:bodyPr/>
        <a:lstStyle/>
        <a:p>
          <a:endParaRPr lang="en-US"/>
        </a:p>
      </dgm:t>
    </dgm:pt>
    <dgm:pt modelId="{2194A9B5-DD76-4DE6-81C2-641C8DCCFF1B}" type="pres">
      <dgm:prSet presAssocID="{825366C9-C30E-4B88-8EAC-4BCA7EC50971}" presName="root" presStyleCnt="0">
        <dgm:presLayoutVars>
          <dgm:dir/>
          <dgm:resizeHandles val="exact"/>
        </dgm:presLayoutVars>
      </dgm:prSet>
      <dgm:spPr/>
    </dgm:pt>
    <dgm:pt modelId="{65A50304-A039-480B-B602-50D727877245}" type="pres">
      <dgm:prSet presAssocID="{A47184D4-C977-45E2-916D-C5D4C4315F61}" presName="compNode" presStyleCnt="0"/>
      <dgm:spPr/>
    </dgm:pt>
    <dgm:pt modelId="{F42D68AC-AAA0-49D2-92D4-5F4A38C0741C}" type="pres">
      <dgm:prSet presAssocID="{A47184D4-C977-45E2-916D-C5D4C4315F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ABA897D4-0F97-468A-988B-E27EA1A62895}" type="pres">
      <dgm:prSet presAssocID="{A47184D4-C977-45E2-916D-C5D4C4315F61}" presName="spaceRect" presStyleCnt="0"/>
      <dgm:spPr/>
    </dgm:pt>
    <dgm:pt modelId="{AD460B4D-249B-4D28-BD4C-69F98FFD8884}" type="pres">
      <dgm:prSet presAssocID="{A47184D4-C977-45E2-916D-C5D4C4315F61}" presName="textRect" presStyleLbl="revTx" presStyleIdx="0" presStyleCnt="3">
        <dgm:presLayoutVars>
          <dgm:chMax val="1"/>
          <dgm:chPref val="1"/>
        </dgm:presLayoutVars>
      </dgm:prSet>
      <dgm:spPr/>
    </dgm:pt>
    <dgm:pt modelId="{40421C55-4293-43D1-8930-FF763A18FB13}" type="pres">
      <dgm:prSet presAssocID="{2DE3C785-CEDE-45C7-8526-405B1D651F8E}" presName="sibTrans" presStyleCnt="0"/>
      <dgm:spPr/>
    </dgm:pt>
    <dgm:pt modelId="{40763DE7-596E-43CD-BBE8-BC1A77BFF4EC}" type="pres">
      <dgm:prSet presAssocID="{25D06DC2-1DE9-4CB0-98F1-D86CA97B1C87}" presName="compNode" presStyleCnt="0"/>
      <dgm:spPr/>
    </dgm:pt>
    <dgm:pt modelId="{32D70579-97A6-43F4-875F-B524F22C8C61}" type="pres">
      <dgm:prSet presAssocID="{25D06DC2-1DE9-4CB0-98F1-D86CA97B1C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706BE1D-C896-4884-9A5C-BE248FE18C62}" type="pres">
      <dgm:prSet presAssocID="{25D06DC2-1DE9-4CB0-98F1-D86CA97B1C87}" presName="spaceRect" presStyleCnt="0"/>
      <dgm:spPr/>
    </dgm:pt>
    <dgm:pt modelId="{B6400DB8-A510-46AD-BDBB-BBE66D4F865C}" type="pres">
      <dgm:prSet presAssocID="{25D06DC2-1DE9-4CB0-98F1-D86CA97B1C87}" presName="textRect" presStyleLbl="revTx" presStyleIdx="1" presStyleCnt="3">
        <dgm:presLayoutVars>
          <dgm:chMax val="1"/>
          <dgm:chPref val="1"/>
        </dgm:presLayoutVars>
      </dgm:prSet>
      <dgm:spPr/>
    </dgm:pt>
    <dgm:pt modelId="{AE6C19F2-57B3-471A-B195-FE07E4D69D94}" type="pres">
      <dgm:prSet presAssocID="{A1A0F054-44DC-4573-95A8-606755A685E8}" presName="sibTrans" presStyleCnt="0"/>
      <dgm:spPr/>
    </dgm:pt>
    <dgm:pt modelId="{E1D3E8BD-0CFA-4C73-B601-DF954F1FBD2D}" type="pres">
      <dgm:prSet presAssocID="{38E35E49-0501-4EC9-B93E-F180AD104DA7}" presName="compNode" presStyleCnt="0"/>
      <dgm:spPr/>
    </dgm:pt>
    <dgm:pt modelId="{7EE5A01F-29D2-4507-871C-9841F86DF191}" type="pres">
      <dgm:prSet presAssocID="{38E35E49-0501-4EC9-B93E-F180AD104DA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riefcase"/>
        </a:ext>
      </dgm:extLst>
    </dgm:pt>
    <dgm:pt modelId="{7FE88269-439B-4106-9866-BC7A46C22ED8}" type="pres">
      <dgm:prSet presAssocID="{38E35E49-0501-4EC9-B93E-F180AD104DA7}" presName="spaceRect" presStyleCnt="0"/>
      <dgm:spPr/>
    </dgm:pt>
    <dgm:pt modelId="{59434631-A4C0-4386-BEE2-2F0BC56FE597}" type="pres">
      <dgm:prSet presAssocID="{38E35E49-0501-4EC9-B93E-F180AD104DA7}" presName="textRect" presStyleLbl="revTx" presStyleIdx="2" presStyleCnt="3">
        <dgm:presLayoutVars>
          <dgm:chMax val="1"/>
          <dgm:chPref val="1"/>
        </dgm:presLayoutVars>
      </dgm:prSet>
      <dgm:spPr/>
    </dgm:pt>
  </dgm:ptLst>
  <dgm:cxnLst>
    <dgm:cxn modelId="{ED771B00-7F4A-4FAA-85B0-98955AAADFB5}" srcId="{825366C9-C30E-4B88-8EAC-4BCA7EC50971}" destId="{38E35E49-0501-4EC9-B93E-F180AD104DA7}" srcOrd="2" destOrd="0" parTransId="{6FE6CBEA-ED53-4A1F-87C6-E7F040A71130}" sibTransId="{32BD5AB0-6431-488D-976A-A35FE993EB63}"/>
    <dgm:cxn modelId="{4F31DD0A-4820-42A7-AAA8-79593AE20BD4}" type="presOf" srcId="{A47184D4-C977-45E2-916D-C5D4C4315F61}" destId="{AD460B4D-249B-4D28-BD4C-69F98FFD8884}" srcOrd="0" destOrd="0" presId="urn:microsoft.com/office/officeart/2018/2/layout/IconLabelList"/>
    <dgm:cxn modelId="{4D5A363D-21E6-4494-99C0-ADCF451CB547}" srcId="{825366C9-C30E-4B88-8EAC-4BCA7EC50971}" destId="{25D06DC2-1DE9-4CB0-98F1-D86CA97B1C87}" srcOrd="1" destOrd="0" parTransId="{AE614163-7591-48DD-8F92-6BD65088068E}" sibTransId="{A1A0F054-44DC-4573-95A8-606755A685E8}"/>
    <dgm:cxn modelId="{FACCDD5C-C60C-4F4D-8FD6-FAF34719AAD6}" type="presOf" srcId="{825366C9-C30E-4B88-8EAC-4BCA7EC50971}" destId="{2194A9B5-DD76-4DE6-81C2-641C8DCCFF1B}" srcOrd="0" destOrd="0" presId="urn:microsoft.com/office/officeart/2018/2/layout/IconLabelList"/>
    <dgm:cxn modelId="{D747DC6B-8E5F-473A-8C98-2D4F146B5880}" srcId="{825366C9-C30E-4B88-8EAC-4BCA7EC50971}" destId="{A47184D4-C977-45E2-916D-C5D4C4315F61}" srcOrd="0" destOrd="0" parTransId="{B5AABA50-E4CC-4FA6-A1A9-1E3CE590BCFC}" sibTransId="{2DE3C785-CEDE-45C7-8526-405B1D651F8E}"/>
    <dgm:cxn modelId="{BD5790FA-7497-461C-89C2-0836C9114845}" type="presOf" srcId="{25D06DC2-1DE9-4CB0-98F1-D86CA97B1C87}" destId="{B6400DB8-A510-46AD-BDBB-BBE66D4F865C}" srcOrd="0" destOrd="0" presId="urn:microsoft.com/office/officeart/2018/2/layout/IconLabelList"/>
    <dgm:cxn modelId="{E70ED7FE-8442-4675-9B40-9E4DFD83F7BB}" type="presOf" srcId="{38E35E49-0501-4EC9-B93E-F180AD104DA7}" destId="{59434631-A4C0-4386-BEE2-2F0BC56FE597}" srcOrd="0" destOrd="0" presId="urn:microsoft.com/office/officeart/2018/2/layout/IconLabelList"/>
    <dgm:cxn modelId="{680B1EFB-5C59-4431-87DC-FF2364EDDA57}" type="presParOf" srcId="{2194A9B5-DD76-4DE6-81C2-641C8DCCFF1B}" destId="{65A50304-A039-480B-B602-50D727877245}" srcOrd="0" destOrd="0" presId="urn:microsoft.com/office/officeart/2018/2/layout/IconLabelList"/>
    <dgm:cxn modelId="{702BC0C3-CEB3-4B17-97F5-EAD5D7800A5A}" type="presParOf" srcId="{65A50304-A039-480B-B602-50D727877245}" destId="{F42D68AC-AAA0-49D2-92D4-5F4A38C0741C}" srcOrd="0" destOrd="0" presId="urn:microsoft.com/office/officeart/2018/2/layout/IconLabelList"/>
    <dgm:cxn modelId="{E7B36361-A46B-4D5C-9BEF-CCE211AD025C}" type="presParOf" srcId="{65A50304-A039-480B-B602-50D727877245}" destId="{ABA897D4-0F97-468A-988B-E27EA1A62895}" srcOrd="1" destOrd="0" presId="urn:microsoft.com/office/officeart/2018/2/layout/IconLabelList"/>
    <dgm:cxn modelId="{D1538F51-DE87-4CA3-85F1-EC7A6A1FC0EF}" type="presParOf" srcId="{65A50304-A039-480B-B602-50D727877245}" destId="{AD460B4D-249B-4D28-BD4C-69F98FFD8884}" srcOrd="2" destOrd="0" presId="urn:microsoft.com/office/officeart/2018/2/layout/IconLabelList"/>
    <dgm:cxn modelId="{B602D800-3528-43F0-8C6C-44AAD3EB174C}" type="presParOf" srcId="{2194A9B5-DD76-4DE6-81C2-641C8DCCFF1B}" destId="{40421C55-4293-43D1-8930-FF763A18FB13}" srcOrd="1" destOrd="0" presId="urn:microsoft.com/office/officeart/2018/2/layout/IconLabelList"/>
    <dgm:cxn modelId="{3D483EEC-D855-4265-A42D-E6AB0A05097E}" type="presParOf" srcId="{2194A9B5-DD76-4DE6-81C2-641C8DCCFF1B}" destId="{40763DE7-596E-43CD-BBE8-BC1A77BFF4EC}" srcOrd="2" destOrd="0" presId="urn:microsoft.com/office/officeart/2018/2/layout/IconLabelList"/>
    <dgm:cxn modelId="{0F5E3AE4-F909-4816-990E-F961A47FE844}" type="presParOf" srcId="{40763DE7-596E-43CD-BBE8-BC1A77BFF4EC}" destId="{32D70579-97A6-43F4-875F-B524F22C8C61}" srcOrd="0" destOrd="0" presId="urn:microsoft.com/office/officeart/2018/2/layout/IconLabelList"/>
    <dgm:cxn modelId="{E055EAF9-A967-4E7C-9813-938462E7C403}" type="presParOf" srcId="{40763DE7-596E-43CD-BBE8-BC1A77BFF4EC}" destId="{A706BE1D-C896-4884-9A5C-BE248FE18C62}" srcOrd="1" destOrd="0" presId="urn:microsoft.com/office/officeart/2018/2/layout/IconLabelList"/>
    <dgm:cxn modelId="{423CCE56-3CAC-4F4C-9911-3D47CECA640E}" type="presParOf" srcId="{40763DE7-596E-43CD-BBE8-BC1A77BFF4EC}" destId="{B6400DB8-A510-46AD-BDBB-BBE66D4F865C}" srcOrd="2" destOrd="0" presId="urn:microsoft.com/office/officeart/2018/2/layout/IconLabelList"/>
    <dgm:cxn modelId="{D2E9FEE2-BEC5-411D-B829-82C36013037A}" type="presParOf" srcId="{2194A9B5-DD76-4DE6-81C2-641C8DCCFF1B}" destId="{AE6C19F2-57B3-471A-B195-FE07E4D69D94}" srcOrd="3" destOrd="0" presId="urn:microsoft.com/office/officeart/2018/2/layout/IconLabelList"/>
    <dgm:cxn modelId="{0497AC1C-B170-49D8-9E5F-942681FA75C3}" type="presParOf" srcId="{2194A9B5-DD76-4DE6-81C2-641C8DCCFF1B}" destId="{E1D3E8BD-0CFA-4C73-B601-DF954F1FBD2D}" srcOrd="4" destOrd="0" presId="urn:microsoft.com/office/officeart/2018/2/layout/IconLabelList"/>
    <dgm:cxn modelId="{C1126C1B-A520-4FD2-ADA6-60E6EE26F54E}" type="presParOf" srcId="{E1D3E8BD-0CFA-4C73-B601-DF954F1FBD2D}" destId="{7EE5A01F-29D2-4507-871C-9841F86DF191}" srcOrd="0" destOrd="0" presId="urn:microsoft.com/office/officeart/2018/2/layout/IconLabelList"/>
    <dgm:cxn modelId="{C46B148A-3A2F-4CF6-AACF-BB018FC3A885}" type="presParOf" srcId="{E1D3E8BD-0CFA-4C73-B601-DF954F1FBD2D}" destId="{7FE88269-439B-4106-9866-BC7A46C22ED8}" srcOrd="1" destOrd="0" presId="urn:microsoft.com/office/officeart/2018/2/layout/IconLabelList"/>
    <dgm:cxn modelId="{E2FBED93-A393-41CB-A045-85541DF9C02A}" type="presParOf" srcId="{E1D3E8BD-0CFA-4C73-B601-DF954F1FBD2D}" destId="{59434631-A4C0-4386-BEE2-2F0BC56FE59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A45882-7250-4283-8B72-28778FBED3A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5016D1-376E-4577-BCDE-7731C46F99AB}">
      <dgm:prSet/>
      <dgm:spPr/>
      <dgm:t>
        <a:bodyPr/>
        <a:lstStyle/>
        <a:p>
          <a:pPr>
            <a:lnSpc>
              <a:spcPct val="100000"/>
            </a:lnSpc>
          </a:pPr>
          <a:r>
            <a:rPr lang="en-US"/>
            <a:t>Client</a:t>
          </a:r>
        </a:p>
      </dgm:t>
    </dgm:pt>
    <dgm:pt modelId="{95E62B6E-E55A-4442-8581-E646DBC31F37}" type="parTrans" cxnId="{9A87116C-A5BF-411A-96AD-53F887680F9A}">
      <dgm:prSet/>
      <dgm:spPr/>
      <dgm:t>
        <a:bodyPr/>
        <a:lstStyle/>
        <a:p>
          <a:endParaRPr lang="en-US"/>
        </a:p>
      </dgm:t>
    </dgm:pt>
    <dgm:pt modelId="{9E047C35-2CA5-4609-9EC2-C107E5813BA0}" type="sibTrans" cxnId="{9A87116C-A5BF-411A-96AD-53F887680F9A}">
      <dgm:prSet/>
      <dgm:spPr/>
      <dgm:t>
        <a:bodyPr/>
        <a:lstStyle/>
        <a:p>
          <a:endParaRPr lang="en-US"/>
        </a:p>
      </dgm:t>
    </dgm:pt>
    <dgm:pt modelId="{17C5F15B-4947-425A-B451-B4B9514B7A86}">
      <dgm:prSet custT="1"/>
      <dgm:spPr/>
      <dgm:t>
        <a:bodyPr/>
        <a:lstStyle/>
        <a:p>
          <a:pPr>
            <a:lnSpc>
              <a:spcPct val="100000"/>
            </a:lnSpc>
          </a:pPr>
          <a:r>
            <a:rPr lang="en-US" sz="1800"/>
            <a:t>VNC Client</a:t>
          </a:r>
        </a:p>
      </dgm:t>
    </dgm:pt>
    <dgm:pt modelId="{9F500B57-09C0-42AE-B0BE-D99649F919EB}" type="parTrans" cxnId="{1FC16E25-8B54-49A5-9194-6A0BC99C163B}">
      <dgm:prSet/>
      <dgm:spPr/>
      <dgm:t>
        <a:bodyPr/>
        <a:lstStyle/>
        <a:p>
          <a:endParaRPr lang="en-US"/>
        </a:p>
      </dgm:t>
    </dgm:pt>
    <dgm:pt modelId="{C43E0D0C-8305-45ED-82FC-6EF3C0B594FD}" type="sibTrans" cxnId="{1FC16E25-8B54-49A5-9194-6A0BC99C163B}">
      <dgm:prSet/>
      <dgm:spPr/>
      <dgm:t>
        <a:bodyPr/>
        <a:lstStyle/>
        <a:p>
          <a:endParaRPr lang="en-US"/>
        </a:p>
      </dgm:t>
    </dgm:pt>
    <dgm:pt modelId="{3696FC9B-8202-4398-9C82-F90A47D6D760}">
      <dgm:prSet/>
      <dgm:spPr/>
      <dgm:t>
        <a:bodyPr/>
        <a:lstStyle/>
        <a:p>
          <a:pPr>
            <a:lnSpc>
              <a:spcPct val="100000"/>
            </a:lnSpc>
          </a:pPr>
          <a:r>
            <a:rPr lang="en-US"/>
            <a:t>Host</a:t>
          </a:r>
        </a:p>
      </dgm:t>
    </dgm:pt>
    <dgm:pt modelId="{7526AC57-B6C6-4ADE-82E2-7630359AB36E}" type="parTrans" cxnId="{0089BA98-EC44-433B-B86E-9A4E6B2575A5}">
      <dgm:prSet/>
      <dgm:spPr/>
      <dgm:t>
        <a:bodyPr/>
        <a:lstStyle/>
        <a:p>
          <a:endParaRPr lang="en-US"/>
        </a:p>
      </dgm:t>
    </dgm:pt>
    <dgm:pt modelId="{1EB67C2B-349B-4425-BF25-703761FC27F1}" type="sibTrans" cxnId="{0089BA98-EC44-433B-B86E-9A4E6B2575A5}">
      <dgm:prSet/>
      <dgm:spPr/>
      <dgm:t>
        <a:bodyPr/>
        <a:lstStyle/>
        <a:p>
          <a:endParaRPr lang="en-US"/>
        </a:p>
      </dgm:t>
    </dgm:pt>
    <dgm:pt modelId="{AFCBC60F-216E-4CA4-9381-06AF38F2D1EB}">
      <dgm:prSet custT="1"/>
      <dgm:spPr/>
      <dgm:t>
        <a:bodyPr/>
        <a:lstStyle/>
        <a:p>
          <a:pPr>
            <a:lnSpc>
              <a:spcPct val="100000"/>
            </a:lnSpc>
          </a:pPr>
          <a:r>
            <a:rPr lang="en-US" sz="1800"/>
            <a:t>VNC Server</a:t>
          </a:r>
        </a:p>
      </dgm:t>
    </dgm:pt>
    <dgm:pt modelId="{014ED28D-61F6-453D-B49A-E23855B53108}" type="parTrans" cxnId="{09B326D2-5BE1-4651-9F35-920F85FF8CF5}">
      <dgm:prSet/>
      <dgm:spPr/>
      <dgm:t>
        <a:bodyPr/>
        <a:lstStyle/>
        <a:p>
          <a:endParaRPr lang="en-US"/>
        </a:p>
      </dgm:t>
    </dgm:pt>
    <dgm:pt modelId="{468E52AD-EBD7-454D-92DA-533B75146099}" type="sibTrans" cxnId="{09B326D2-5BE1-4651-9F35-920F85FF8CF5}">
      <dgm:prSet/>
      <dgm:spPr/>
      <dgm:t>
        <a:bodyPr/>
        <a:lstStyle/>
        <a:p>
          <a:endParaRPr lang="en-US"/>
        </a:p>
      </dgm:t>
    </dgm:pt>
    <dgm:pt modelId="{EE3A7F45-A562-45EA-991E-293FDBEA23EA}">
      <dgm:prSet custT="1"/>
      <dgm:spPr/>
      <dgm:t>
        <a:bodyPr/>
        <a:lstStyle/>
        <a:p>
          <a:pPr>
            <a:lnSpc>
              <a:spcPct val="100000"/>
            </a:lnSpc>
          </a:pPr>
          <a:r>
            <a:rPr lang="en-US" sz="1800"/>
            <a:t>Chrome Browser</a:t>
          </a:r>
        </a:p>
      </dgm:t>
    </dgm:pt>
    <dgm:pt modelId="{338885B2-5636-48D4-91F7-A32F0FCAE857}" type="parTrans" cxnId="{298C2A67-8901-47FE-A636-EF97E6120AD9}">
      <dgm:prSet/>
      <dgm:spPr/>
      <dgm:t>
        <a:bodyPr/>
        <a:lstStyle/>
        <a:p>
          <a:endParaRPr lang="en-US"/>
        </a:p>
      </dgm:t>
    </dgm:pt>
    <dgm:pt modelId="{BC2CEEE6-7560-4489-A5F3-C5B6F148DB76}" type="sibTrans" cxnId="{298C2A67-8901-47FE-A636-EF97E6120AD9}">
      <dgm:prSet/>
      <dgm:spPr/>
      <dgm:t>
        <a:bodyPr/>
        <a:lstStyle/>
        <a:p>
          <a:endParaRPr lang="en-US"/>
        </a:p>
      </dgm:t>
    </dgm:pt>
    <dgm:pt modelId="{3604B104-E0C6-4EE7-A6EA-F3994A95FCA5}">
      <dgm:prSet custT="1"/>
      <dgm:spPr/>
      <dgm:t>
        <a:bodyPr/>
        <a:lstStyle/>
        <a:p>
          <a:pPr>
            <a:lnSpc>
              <a:spcPct val="100000"/>
            </a:lnSpc>
          </a:pPr>
          <a:r>
            <a:rPr lang="en-US" sz="1800"/>
            <a:t>Chrome Browser</a:t>
          </a:r>
        </a:p>
      </dgm:t>
    </dgm:pt>
    <dgm:pt modelId="{FA91BDAD-EE0D-43D2-921A-BBA2F92C4D5E}" type="parTrans" cxnId="{046204EA-3FA8-46C3-89D8-A68AE55C11BB}">
      <dgm:prSet/>
      <dgm:spPr/>
      <dgm:t>
        <a:bodyPr/>
        <a:lstStyle/>
        <a:p>
          <a:endParaRPr lang="en-US"/>
        </a:p>
      </dgm:t>
    </dgm:pt>
    <dgm:pt modelId="{CB78FE41-FC66-4CB3-8020-D14323E3670E}" type="sibTrans" cxnId="{046204EA-3FA8-46C3-89D8-A68AE55C11BB}">
      <dgm:prSet/>
      <dgm:spPr/>
      <dgm:t>
        <a:bodyPr/>
        <a:lstStyle/>
        <a:p>
          <a:endParaRPr lang="en-US"/>
        </a:p>
      </dgm:t>
    </dgm:pt>
    <dgm:pt modelId="{B1D7F7BA-9726-4537-88ED-F4E28A952FFB}">
      <dgm:prSet custT="1"/>
      <dgm:spPr/>
      <dgm:t>
        <a:bodyPr/>
        <a:lstStyle/>
        <a:p>
          <a:pPr>
            <a:lnSpc>
              <a:spcPct val="100000"/>
            </a:lnSpc>
          </a:pPr>
          <a:r>
            <a:rPr lang="en-US" sz="1800"/>
            <a:t>Lumos Extension</a:t>
          </a:r>
        </a:p>
      </dgm:t>
    </dgm:pt>
    <dgm:pt modelId="{339FAF95-332D-43CF-AB92-1495BD3AE63A}" type="parTrans" cxnId="{80DB7F03-6265-47F6-A115-10B23EC08439}">
      <dgm:prSet/>
      <dgm:spPr/>
      <dgm:t>
        <a:bodyPr/>
        <a:lstStyle/>
        <a:p>
          <a:endParaRPr lang="en-US"/>
        </a:p>
      </dgm:t>
    </dgm:pt>
    <dgm:pt modelId="{7E3B63EF-AD5C-4455-BE82-2341C6C7934D}" type="sibTrans" cxnId="{80DB7F03-6265-47F6-A115-10B23EC08439}">
      <dgm:prSet/>
      <dgm:spPr/>
      <dgm:t>
        <a:bodyPr/>
        <a:lstStyle/>
        <a:p>
          <a:endParaRPr lang="en-US"/>
        </a:p>
      </dgm:t>
    </dgm:pt>
    <dgm:pt modelId="{80F22DBB-2824-4344-976D-310CE279A55A}">
      <dgm:prSet custT="1"/>
      <dgm:spPr/>
      <dgm:t>
        <a:bodyPr/>
        <a:lstStyle/>
        <a:p>
          <a:pPr>
            <a:lnSpc>
              <a:spcPct val="100000"/>
            </a:lnSpc>
          </a:pPr>
          <a:r>
            <a:rPr lang="en-US" sz="1800"/>
            <a:t>Lumos Extension</a:t>
          </a:r>
        </a:p>
      </dgm:t>
    </dgm:pt>
    <dgm:pt modelId="{55D98AC4-B066-4CF9-B171-326CEEAB0F52}" type="parTrans" cxnId="{6822DF87-3EEC-4804-B82F-00BAC391A095}">
      <dgm:prSet/>
      <dgm:spPr/>
      <dgm:t>
        <a:bodyPr/>
        <a:lstStyle/>
        <a:p>
          <a:endParaRPr lang="en-US"/>
        </a:p>
      </dgm:t>
    </dgm:pt>
    <dgm:pt modelId="{C88FD2B3-640C-4038-BFA3-A8AB43A5BAAF}" type="sibTrans" cxnId="{6822DF87-3EEC-4804-B82F-00BAC391A095}">
      <dgm:prSet/>
      <dgm:spPr/>
      <dgm:t>
        <a:bodyPr/>
        <a:lstStyle/>
        <a:p>
          <a:endParaRPr lang="en-US"/>
        </a:p>
      </dgm:t>
    </dgm:pt>
    <dgm:pt modelId="{43DC85D1-2D6A-41D0-9A16-90F8B510CCEC}">
      <dgm:prSet custT="1"/>
      <dgm:spPr/>
      <dgm:t>
        <a:bodyPr/>
        <a:lstStyle/>
        <a:p>
          <a:pPr>
            <a:lnSpc>
              <a:spcPct val="100000"/>
            </a:lnSpc>
          </a:pPr>
          <a:r>
            <a:rPr lang="en-US" sz="1800"/>
            <a:t>Lumos Server (Node.js)</a:t>
          </a:r>
        </a:p>
      </dgm:t>
    </dgm:pt>
    <dgm:pt modelId="{316FF12D-48DD-4A31-9C9D-ED2A92BCA34C}" type="parTrans" cxnId="{8DF6F95F-439B-4AAD-B2D4-CEACA7D87BF7}">
      <dgm:prSet/>
      <dgm:spPr/>
      <dgm:t>
        <a:bodyPr/>
        <a:lstStyle/>
        <a:p>
          <a:endParaRPr lang="en-US"/>
        </a:p>
      </dgm:t>
    </dgm:pt>
    <dgm:pt modelId="{CD452D47-CE02-45FE-8729-2D629F339693}" type="sibTrans" cxnId="{8DF6F95F-439B-4AAD-B2D4-CEACA7D87BF7}">
      <dgm:prSet/>
      <dgm:spPr/>
      <dgm:t>
        <a:bodyPr/>
        <a:lstStyle/>
        <a:p>
          <a:endParaRPr lang="en-US"/>
        </a:p>
      </dgm:t>
    </dgm:pt>
    <dgm:pt modelId="{F99CC662-AF87-4A18-A058-37DE38760CDD}" type="pres">
      <dgm:prSet presAssocID="{9BA45882-7250-4283-8B72-28778FBED3AA}" presName="root" presStyleCnt="0">
        <dgm:presLayoutVars>
          <dgm:dir/>
          <dgm:resizeHandles val="exact"/>
        </dgm:presLayoutVars>
      </dgm:prSet>
      <dgm:spPr/>
    </dgm:pt>
    <dgm:pt modelId="{5CCD59E7-514E-44DF-B687-D2035BAE2F2F}" type="pres">
      <dgm:prSet presAssocID="{995016D1-376E-4577-BCDE-7731C46F99AB}" presName="compNode" presStyleCnt="0"/>
      <dgm:spPr/>
    </dgm:pt>
    <dgm:pt modelId="{E99052D7-96C3-4AB3-A5C2-9B1FC94E7142}" type="pres">
      <dgm:prSet presAssocID="{995016D1-376E-4577-BCDE-7731C46F99AB}" presName="bgRect" presStyleLbl="bgShp" presStyleIdx="0" presStyleCnt="2"/>
      <dgm:spPr/>
    </dgm:pt>
    <dgm:pt modelId="{23D59349-511F-413B-9CED-155F19FC6468}" type="pres">
      <dgm:prSet presAssocID="{995016D1-376E-4577-BCDE-7731C46F99AB}" presName="iconRect" presStyleLbl="node1" presStyleIdx="0" presStyleCnt="2" custLinFactNeighborX="-17580" custLinFactNeighborY="-92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DA48241-4292-46C5-B89E-2AB18B914E87}" type="pres">
      <dgm:prSet presAssocID="{995016D1-376E-4577-BCDE-7731C46F99AB}" presName="spaceRect" presStyleCnt="0"/>
      <dgm:spPr/>
    </dgm:pt>
    <dgm:pt modelId="{A74970B0-F46C-4757-B91D-EC1E4E9A0DC9}" type="pres">
      <dgm:prSet presAssocID="{995016D1-376E-4577-BCDE-7731C46F99AB}" presName="parTx" presStyleLbl="revTx" presStyleIdx="0" presStyleCnt="4" custLinFactNeighborX="-16010" custLinFactNeighborY="2035">
        <dgm:presLayoutVars>
          <dgm:chMax val="0"/>
          <dgm:chPref val="0"/>
        </dgm:presLayoutVars>
      </dgm:prSet>
      <dgm:spPr/>
    </dgm:pt>
    <dgm:pt modelId="{FECAE8E2-167C-47C4-B147-D1EB751BADCC}" type="pres">
      <dgm:prSet presAssocID="{995016D1-376E-4577-BCDE-7731C46F99AB}" presName="desTx" presStyleLbl="revTx" presStyleIdx="1" presStyleCnt="4" custScaleX="218307" custScaleY="108042" custLinFactX="-4176" custLinFactNeighborX="-100000" custLinFactNeighborY="1018">
        <dgm:presLayoutVars/>
      </dgm:prSet>
      <dgm:spPr/>
    </dgm:pt>
    <dgm:pt modelId="{BAEEF37C-6D7B-4D83-B234-9F3E0827685E}" type="pres">
      <dgm:prSet presAssocID="{9E047C35-2CA5-4609-9EC2-C107E5813BA0}" presName="sibTrans" presStyleCnt="0"/>
      <dgm:spPr/>
    </dgm:pt>
    <dgm:pt modelId="{51976C8B-8156-4C86-815F-09BF22843E0A}" type="pres">
      <dgm:prSet presAssocID="{3696FC9B-8202-4398-9C82-F90A47D6D760}" presName="compNode" presStyleCnt="0"/>
      <dgm:spPr/>
    </dgm:pt>
    <dgm:pt modelId="{FB88D46F-D869-4867-A1FD-85FEA38F475B}" type="pres">
      <dgm:prSet presAssocID="{3696FC9B-8202-4398-9C82-F90A47D6D760}" presName="bgRect" presStyleLbl="bgShp" presStyleIdx="1" presStyleCnt="2"/>
      <dgm:spPr/>
    </dgm:pt>
    <dgm:pt modelId="{C2AF64EE-B9AF-407F-99DF-19173E27DFEE}" type="pres">
      <dgm:prSet presAssocID="{3696FC9B-8202-4398-9C82-F90A47D6D760}" presName="iconRect" presStyleLbl="node1" presStyleIdx="1" presStyleCnt="2" custLinFactNeighborX="-832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31367458-68E3-4496-92FC-3EFF5A0CADCB}" type="pres">
      <dgm:prSet presAssocID="{3696FC9B-8202-4398-9C82-F90A47D6D760}" presName="spaceRect" presStyleCnt="0"/>
      <dgm:spPr/>
    </dgm:pt>
    <dgm:pt modelId="{3654A464-CD41-427C-A0F0-AD5A3ACD72D9}" type="pres">
      <dgm:prSet presAssocID="{3696FC9B-8202-4398-9C82-F90A47D6D760}" presName="parTx" presStyleLbl="revTx" presStyleIdx="2" presStyleCnt="4" custFlipHor="1" custScaleX="71525" custLinFactNeighborX="-32407" custLinFactNeighborY="0">
        <dgm:presLayoutVars>
          <dgm:chMax val="0"/>
          <dgm:chPref val="0"/>
        </dgm:presLayoutVars>
      </dgm:prSet>
      <dgm:spPr/>
    </dgm:pt>
    <dgm:pt modelId="{CE63C83C-2D6A-4F58-8F21-43BC3001635B}" type="pres">
      <dgm:prSet presAssocID="{3696FC9B-8202-4398-9C82-F90A47D6D760}" presName="desTx" presStyleLbl="revTx" presStyleIdx="3" presStyleCnt="4" custScaleX="151604" custLinFactNeighborX="-77388" custLinFactNeighborY="-2035">
        <dgm:presLayoutVars/>
      </dgm:prSet>
      <dgm:spPr/>
    </dgm:pt>
  </dgm:ptLst>
  <dgm:cxnLst>
    <dgm:cxn modelId="{12EA7A03-5556-4CB9-AEA3-FA45CC1D7C3C}" type="presOf" srcId="{AFCBC60F-216E-4CA4-9381-06AF38F2D1EB}" destId="{CE63C83C-2D6A-4F58-8F21-43BC3001635B}" srcOrd="0" destOrd="0" presId="urn:microsoft.com/office/officeart/2018/2/layout/IconVerticalSolidList"/>
    <dgm:cxn modelId="{80DB7F03-6265-47F6-A115-10B23EC08439}" srcId="{995016D1-376E-4577-BCDE-7731C46F99AB}" destId="{B1D7F7BA-9726-4537-88ED-F4E28A952FFB}" srcOrd="2" destOrd="0" parTransId="{339FAF95-332D-43CF-AB92-1495BD3AE63A}" sibTransId="{7E3B63EF-AD5C-4455-BE82-2341C6C7934D}"/>
    <dgm:cxn modelId="{A058B312-B414-407A-960F-5A4FAED79A33}" type="presOf" srcId="{9BA45882-7250-4283-8B72-28778FBED3AA}" destId="{F99CC662-AF87-4A18-A058-37DE38760CDD}" srcOrd="0" destOrd="0" presId="urn:microsoft.com/office/officeart/2018/2/layout/IconVerticalSolidList"/>
    <dgm:cxn modelId="{1FC16E25-8B54-49A5-9194-6A0BC99C163B}" srcId="{995016D1-376E-4577-BCDE-7731C46F99AB}" destId="{17C5F15B-4947-425A-B451-B4B9514B7A86}" srcOrd="0" destOrd="0" parTransId="{9F500B57-09C0-42AE-B0BE-D99649F919EB}" sibTransId="{C43E0D0C-8305-45ED-82FC-6EF3C0B594FD}"/>
    <dgm:cxn modelId="{2C52F534-0394-4F33-B533-B60978D921F3}" type="presOf" srcId="{17C5F15B-4947-425A-B451-B4B9514B7A86}" destId="{FECAE8E2-167C-47C4-B147-D1EB751BADCC}" srcOrd="0" destOrd="0" presId="urn:microsoft.com/office/officeart/2018/2/layout/IconVerticalSolidList"/>
    <dgm:cxn modelId="{8DF6F95F-439B-4AAD-B2D4-CEACA7D87BF7}" srcId="{995016D1-376E-4577-BCDE-7731C46F99AB}" destId="{43DC85D1-2D6A-41D0-9A16-90F8B510CCEC}" srcOrd="3" destOrd="0" parTransId="{316FF12D-48DD-4A31-9C9D-ED2A92BCA34C}" sibTransId="{CD452D47-CE02-45FE-8729-2D629F339693}"/>
    <dgm:cxn modelId="{29ED4063-EDA2-4489-82FC-5FC8DBB4F791}" type="presOf" srcId="{80F22DBB-2824-4344-976D-310CE279A55A}" destId="{CE63C83C-2D6A-4F58-8F21-43BC3001635B}" srcOrd="0" destOrd="2" presId="urn:microsoft.com/office/officeart/2018/2/layout/IconVerticalSolidList"/>
    <dgm:cxn modelId="{298C2A67-8901-47FE-A636-EF97E6120AD9}" srcId="{3696FC9B-8202-4398-9C82-F90A47D6D760}" destId="{EE3A7F45-A562-45EA-991E-293FDBEA23EA}" srcOrd="1" destOrd="0" parTransId="{338885B2-5636-48D4-91F7-A32F0FCAE857}" sibTransId="{BC2CEEE6-7560-4489-A5F3-C5B6F148DB76}"/>
    <dgm:cxn modelId="{9A87116C-A5BF-411A-96AD-53F887680F9A}" srcId="{9BA45882-7250-4283-8B72-28778FBED3AA}" destId="{995016D1-376E-4577-BCDE-7731C46F99AB}" srcOrd="0" destOrd="0" parTransId="{95E62B6E-E55A-4442-8581-E646DBC31F37}" sibTransId="{9E047C35-2CA5-4609-9EC2-C107E5813BA0}"/>
    <dgm:cxn modelId="{C7BC5F6F-4451-43C0-B5BA-4AE70B4C562E}" type="presOf" srcId="{B1D7F7BA-9726-4537-88ED-F4E28A952FFB}" destId="{FECAE8E2-167C-47C4-B147-D1EB751BADCC}" srcOrd="0" destOrd="2" presId="urn:microsoft.com/office/officeart/2018/2/layout/IconVerticalSolidList"/>
    <dgm:cxn modelId="{92A1F77A-F0EF-4899-8E69-7B856044B640}" type="presOf" srcId="{EE3A7F45-A562-45EA-991E-293FDBEA23EA}" destId="{CE63C83C-2D6A-4F58-8F21-43BC3001635B}" srcOrd="0" destOrd="1" presId="urn:microsoft.com/office/officeart/2018/2/layout/IconVerticalSolidList"/>
    <dgm:cxn modelId="{6822DF87-3EEC-4804-B82F-00BAC391A095}" srcId="{3696FC9B-8202-4398-9C82-F90A47D6D760}" destId="{80F22DBB-2824-4344-976D-310CE279A55A}" srcOrd="2" destOrd="0" parTransId="{55D98AC4-B066-4CF9-B171-326CEEAB0F52}" sibTransId="{C88FD2B3-640C-4038-BFA3-A8AB43A5BAAF}"/>
    <dgm:cxn modelId="{0089BA98-EC44-433B-B86E-9A4E6B2575A5}" srcId="{9BA45882-7250-4283-8B72-28778FBED3AA}" destId="{3696FC9B-8202-4398-9C82-F90A47D6D760}" srcOrd="1" destOrd="0" parTransId="{7526AC57-B6C6-4ADE-82E2-7630359AB36E}" sibTransId="{1EB67C2B-349B-4425-BF25-703761FC27F1}"/>
    <dgm:cxn modelId="{8990A9A7-FDC7-49C4-8C33-546BFE79FA4B}" type="presOf" srcId="{995016D1-376E-4577-BCDE-7731C46F99AB}" destId="{A74970B0-F46C-4757-B91D-EC1E4E9A0DC9}" srcOrd="0" destOrd="0" presId="urn:microsoft.com/office/officeart/2018/2/layout/IconVerticalSolidList"/>
    <dgm:cxn modelId="{E9E376AF-27C0-4CFB-8867-567476C5385A}" type="presOf" srcId="{43DC85D1-2D6A-41D0-9A16-90F8B510CCEC}" destId="{FECAE8E2-167C-47C4-B147-D1EB751BADCC}" srcOrd="0" destOrd="3" presId="urn:microsoft.com/office/officeart/2018/2/layout/IconVerticalSolidList"/>
    <dgm:cxn modelId="{B857B2AF-5B3E-405B-A350-8ADDFB0E49D0}" type="presOf" srcId="{3604B104-E0C6-4EE7-A6EA-F3994A95FCA5}" destId="{FECAE8E2-167C-47C4-B147-D1EB751BADCC}" srcOrd="0" destOrd="1" presId="urn:microsoft.com/office/officeart/2018/2/layout/IconVerticalSolidList"/>
    <dgm:cxn modelId="{09B326D2-5BE1-4651-9F35-920F85FF8CF5}" srcId="{3696FC9B-8202-4398-9C82-F90A47D6D760}" destId="{AFCBC60F-216E-4CA4-9381-06AF38F2D1EB}" srcOrd="0" destOrd="0" parTransId="{014ED28D-61F6-453D-B49A-E23855B53108}" sibTransId="{468E52AD-EBD7-454D-92DA-533B75146099}"/>
    <dgm:cxn modelId="{046204EA-3FA8-46C3-89D8-A68AE55C11BB}" srcId="{995016D1-376E-4577-BCDE-7731C46F99AB}" destId="{3604B104-E0C6-4EE7-A6EA-F3994A95FCA5}" srcOrd="1" destOrd="0" parTransId="{FA91BDAD-EE0D-43D2-921A-BBA2F92C4D5E}" sibTransId="{CB78FE41-FC66-4CB3-8020-D14323E3670E}"/>
    <dgm:cxn modelId="{7D77A7F7-B163-4078-9798-92DA541C1209}" type="presOf" srcId="{3696FC9B-8202-4398-9C82-F90A47D6D760}" destId="{3654A464-CD41-427C-A0F0-AD5A3ACD72D9}" srcOrd="0" destOrd="0" presId="urn:microsoft.com/office/officeart/2018/2/layout/IconVerticalSolidList"/>
    <dgm:cxn modelId="{67658FFA-36F7-4DC2-8A92-CC0716422F4B}" type="presParOf" srcId="{F99CC662-AF87-4A18-A058-37DE38760CDD}" destId="{5CCD59E7-514E-44DF-B687-D2035BAE2F2F}" srcOrd="0" destOrd="0" presId="urn:microsoft.com/office/officeart/2018/2/layout/IconVerticalSolidList"/>
    <dgm:cxn modelId="{00C0BB1F-4424-4918-B5CA-0CC3E98ACF56}" type="presParOf" srcId="{5CCD59E7-514E-44DF-B687-D2035BAE2F2F}" destId="{E99052D7-96C3-4AB3-A5C2-9B1FC94E7142}" srcOrd="0" destOrd="0" presId="urn:microsoft.com/office/officeart/2018/2/layout/IconVerticalSolidList"/>
    <dgm:cxn modelId="{3BB7C454-F097-4173-BCE9-95F77795C047}" type="presParOf" srcId="{5CCD59E7-514E-44DF-B687-D2035BAE2F2F}" destId="{23D59349-511F-413B-9CED-155F19FC6468}" srcOrd="1" destOrd="0" presId="urn:microsoft.com/office/officeart/2018/2/layout/IconVerticalSolidList"/>
    <dgm:cxn modelId="{698CAA47-A700-4644-AA11-D0C745A030BB}" type="presParOf" srcId="{5CCD59E7-514E-44DF-B687-D2035BAE2F2F}" destId="{6DA48241-4292-46C5-B89E-2AB18B914E87}" srcOrd="2" destOrd="0" presId="urn:microsoft.com/office/officeart/2018/2/layout/IconVerticalSolidList"/>
    <dgm:cxn modelId="{0AFCD145-0700-42EB-A2B0-CA72F3D23ADF}" type="presParOf" srcId="{5CCD59E7-514E-44DF-B687-D2035BAE2F2F}" destId="{A74970B0-F46C-4757-B91D-EC1E4E9A0DC9}" srcOrd="3" destOrd="0" presId="urn:microsoft.com/office/officeart/2018/2/layout/IconVerticalSolidList"/>
    <dgm:cxn modelId="{F6063F02-C935-4419-9690-6E6617A0A812}" type="presParOf" srcId="{5CCD59E7-514E-44DF-B687-D2035BAE2F2F}" destId="{FECAE8E2-167C-47C4-B147-D1EB751BADCC}" srcOrd="4" destOrd="0" presId="urn:microsoft.com/office/officeart/2018/2/layout/IconVerticalSolidList"/>
    <dgm:cxn modelId="{C083AF87-7861-4915-87A2-6CB01AD0C04A}" type="presParOf" srcId="{F99CC662-AF87-4A18-A058-37DE38760CDD}" destId="{BAEEF37C-6D7B-4D83-B234-9F3E0827685E}" srcOrd="1" destOrd="0" presId="urn:microsoft.com/office/officeart/2018/2/layout/IconVerticalSolidList"/>
    <dgm:cxn modelId="{DCA6F403-0BC9-43C0-A11D-1BFF3D66A569}" type="presParOf" srcId="{F99CC662-AF87-4A18-A058-37DE38760CDD}" destId="{51976C8B-8156-4C86-815F-09BF22843E0A}" srcOrd="2" destOrd="0" presId="urn:microsoft.com/office/officeart/2018/2/layout/IconVerticalSolidList"/>
    <dgm:cxn modelId="{7FE05A1F-89DE-4A8A-8092-9C2B8D03B080}" type="presParOf" srcId="{51976C8B-8156-4C86-815F-09BF22843E0A}" destId="{FB88D46F-D869-4867-A1FD-85FEA38F475B}" srcOrd="0" destOrd="0" presId="urn:microsoft.com/office/officeart/2018/2/layout/IconVerticalSolidList"/>
    <dgm:cxn modelId="{49FF8AAA-3CF5-4FBA-B026-2570AA59BF63}" type="presParOf" srcId="{51976C8B-8156-4C86-815F-09BF22843E0A}" destId="{C2AF64EE-B9AF-407F-99DF-19173E27DFEE}" srcOrd="1" destOrd="0" presId="urn:microsoft.com/office/officeart/2018/2/layout/IconVerticalSolidList"/>
    <dgm:cxn modelId="{21AB9C7F-68F2-4D3B-BE33-1C8E54F7AAF7}" type="presParOf" srcId="{51976C8B-8156-4C86-815F-09BF22843E0A}" destId="{31367458-68E3-4496-92FC-3EFF5A0CADCB}" srcOrd="2" destOrd="0" presId="urn:microsoft.com/office/officeart/2018/2/layout/IconVerticalSolidList"/>
    <dgm:cxn modelId="{661116CC-EC01-4C51-82EA-8667336446C8}" type="presParOf" srcId="{51976C8B-8156-4C86-815F-09BF22843E0A}" destId="{3654A464-CD41-427C-A0F0-AD5A3ACD72D9}" srcOrd="3" destOrd="0" presId="urn:microsoft.com/office/officeart/2018/2/layout/IconVerticalSolidList"/>
    <dgm:cxn modelId="{A40BD33D-9986-4514-A0E3-64EC6F208A42}" type="presParOf" srcId="{51976C8B-8156-4C86-815F-09BF22843E0A}" destId="{CE63C83C-2D6A-4F58-8F21-43BC3001635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7B5103-A608-47CD-8899-EA26473430E9}" type="doc">
      <dgm:prSet loTypeId="urn:microsoft.com/office/officeart/2005/8/layout/chevron1" loCatId="process" qsTypeId="urn:microsoft.com/office/officeart/2005/8/quickstyle/simple1" qsCatId="simple" csTypeId="urn:microsoft.com/office/officeart/2005/8/colors/accent1_2" csCatId="accent1" phldr="1"/>
      <dgm:spPr/>
    </dgm:pt>
    <dgm:pt modelId="{DEA07D62-5DB0-47CD-9A64-D8D6F06E8B7B}">
      <dgm:prSet phldrT="[Text]"/>
      <dgm:spPr/>
      <dgm:t>
        <a:bodyPr/>
        <a:lstStyle/>
        <a:p>
          <a:r>
            <a:rPr lang="en-US"/>
            <a:t>Enclave does not share hardware with Host</a:t>
          </a:r>
        </a:p>
      </dgm:t>
    </dgm:pt>
    <dgm:pt modelId="{CE8B0D09-D946-4214-9EBF-3DEB604A446B}" type="parTrans" cxnId="{1122C988-EB75-4D26-9463-10ED50881EEE}">
      <dgm:prSet/>
      <dgm:spPr/>
      <dgm:t>
        <a:bodyPr/>
        <a:lstStyle/>
        <a:p>
          <a:endParaRPr lang="en-US"/>
        </a:p>
      </dgm:t>
    </dgm:pt>
    <dgm:pt modelId="{DA6C1620-8D00-42F8-AC34-90AE2346EDAF}" type="sibTrans" cxnId="{1122C988-EB75-4D26-9463-10ED50881EEE}">
      <dgm:prSet/>
      <dgm:spPr/>
      <dgm:t>
        <a:bodyPr/>
        <a:lstStyle/>
        <a:p>
          <a:endParaRPr lang="en-US"/>
        </a:p>
      </dgm:t>
    </dgm:pt>
    <dgm:pt modelId="{AEC76EAC-CBB3-4064-994F-08A3051FEE5F}">
      <dgm:prSet phldrT="[Text]"/>
      <dgm:spPr/>
      <dgm:t>
        <a:bodyPr/>
        <a:lstStyle/>
        <a:p>
          <a:r>
            <a:rPr lang="en-US"/>
            <a:t>Secure user inputs never reach Host</a:t>
          </a:r>
        </a:p>
      </dgm:t>
    </dgm:pt>
    <dgm:pt modelId="{D8234E54-0BAF-4310-9FED-92F622C9F5A2}" type="parTrans" cxnId="{7E91EE0E-4879-4C62-ACF7-BA9C42D2BE95}">
      <dgm:prSet/>
      <dgm:spPr/>
      <dgm:t>
        <a:bodyPr/>
        <a:lstStyle/>
        <a:p>
          <a:endParaRPr lang="en-US"/>
        </a:p>
      </dgm:t>
    </dgm:pt>
    <dgm:pt modelId="{37723BEA-A45E-4B5F-A804-768917E891E1}" type="sibTrans" cxnId="{7E91EE0E-4879-4C62-ACF7-BA9C42D2BE95}">
      <dgm:prSet/>
      <dgm:spPr/>
      <dgm:t>
        <a:bodyPr/>
        <a:lstStyle/>
        <a:p>
          <a:endParaRPr lang="en-US"/>
        </a:p>
      </dgm:t>
    </dgm:pt>
    <dgm:pt modelId="{7EAB76C0-2A95-4C63-AC50-B78C54641D79}" type="pres">
      <dgm:prSet presAssocID="{7F7B5103-A608-47CD-8899-EA26473430E9}" presName="Name0" presStyleCnt="0">
        <dgm:presLayoutVars>
          <dgm:dir/>
          <dgm:animLvl val="lvl"/>
          <dgm:resizeHandles val="exact"/>
        </dgm:presLayoutVars>
      </dgm:prSet>
      <dgm:spPr/>
    </dgm:pt>
    <dgm:pt modelId="{A12280BE-B83A-4095-BBCE-FBF9CC95B5AD}" type="pres">
      <dgm:prSet presAssocID="{DEA07D62-5DB0-47CD-9A64-D8D6F06E8B7B}" presName="parTxOnly" presStyleLbl="node1" presStyleIdx="0" presStyleCnt="2">
        <dgm:presLayoutVars>
          <dgm:chMax val="0"/>
          <dgm:chPref val="0"/>
          <dgm:bulletEnabled val="1"/>
        </dgm:presLayoutVars>
      </dgm:prSet>
      <dgm:spPr/>
    </dgm:pt>
    <dgm:pt modelId="{824808BF-9466-4B7F-964D-710A2785F978}" type="pres">
      <dgm:prSet presAssocID="{DA6C1620-8D00-42F8-AC34-90AE2346EDAF}" presName="parTxOnlySpace" presStyleCnt="0"/>
      <dgm:spPr/>
    </dgm:pt>
    <dgm:pt modelId="{E1A32E8D-3F78-4304-90F0-B88A6BD79EF6}" type="pres">
      <dgm:prSet presAssocID="{AEC76EAC-CBB3-4064-994F-08A3051FEE5F}" presName="parTxOnly" presStyleLbl="node1" presStyleIdx="1" presStyleCnt="2">
        <dgm:presLayoutVars>
          <dgm:chMax val="0"/>
          <dgm:chPref val="0"/>
          <dgm:bulletEnabled val="1"/>
        </dgm:presLayoutVars>
      </dgm:prSet>
      <dgm:spPr/>
    </dgm:pt>
  </dgm:ptLst>
  <dgm:cxnLst>
    <dgm:cxn modelId="{9C657F08-6E93-421B-B4C3-EEA8DC3333C2}" type="presOf" srcId="{DEA07D62-5DB0-47CD-9A64-D8D6F06E8B7B}" destId="{A12280BE-B83A-4095-BBCE-FBF9CC95B5AD}" srcOrd="0" destOrd="0" presId="urn:microsoft.com/office/officeart/2005/8/layout/chevron1"/>
    <dgm:cxn modelId="{7E91EE0E-4879-4C62-ACF7-BA9C42D2BE95}" srcId="{7F7B5103-A608-47CD-8899-EA26473430E9}" destId="{AEC76EAC-CBB3-4064-994F-08A3051FEE5F}" srcOrd="1" destOrd="0" parTransId="{D8234E54-0BAF-4310-9FED-92F622C9F5A2}" sibTransId="{37723BEA-A45E-4B5F-A804-768917E891E1}"/>
    <dgm:cxn modelId="{455F150F-13EF-4AB3-84EA-63F6BF8DA4E0}" type="presOf" srcId="{7F7B5103-A608-47CD-8899-EA26473430E9}" destId="{7EAB76C0-2A95-4C63-AC50-B78C54641D79}" srcOrd="0" destOrd="0" presId="urn:microsoft.com/office/officeart/2005/8/layout/chevron1"/>
    <dgm:cxn modelId="{1122C988-EB75-4D26-9463-10ED50881EEE}" srcId="{7F7B5103-A608-47CD-8899-EA26473430E9}" destId="{DEA07D62-5DB0-47CD-9A64-D8D6F06E8B7B}" srcOrd="0" destOrd="0" parTransId="{CE8B0D09-D946-4214-9EBF-3DEB604A446B}" sibTransId="{DA6C1620-8D00-42F8-AC34-90AE2346EDAF}"/>
    <dgm:cxn modelId="{E24161D5-D27C-4597-9941-435F23466C13}" type="presOf" srcId="{AEC76EAC-CBB3-4064-994F-08A3051FEE5F}" destId="{E1A32E8D-3F78-4304-90F0-B88A6BD79EF6}" srcOrd="0" destOrd="0" presId="urn:microsoft.com/office/officeart/2005/8/layout/chevron1"/>
    <dgm:cxn modelId="{40E152AC-E303-4CB1-B901-54A6C1FCAA90}" type="presParOf" srcId="{7EAB76C0-2A95-4C63-AC50-B78C54641D79}" destId="{A12280BE-B83A-4095-BBCE-FBF9CC95B5AD}" srcOrd="0" destOrd="0" presId="urn:microsoft.com/office/officeart/2005/8/layout/chevron1"/>
    <dgm:cxn modelId="{9ECA5402-9B4B-459F-9B96-6ADA496ED17A}" type="presParOf" srcId="{7EAB76C0-2A95-4C63-AC50-B78C54641D79}" destId="{824808BF-9466-4B7F-964D-710A2785F978}" srcOrd="1" destOrd="0" presId="urn:microsoft.com/office/officeart/2005/8/layout/chevron1"/>
    <dgm:cxn modelId="{2F165804-6FE6-4E47-BD81-F0557931E40E}" type="presParOf" srcId="{7EAB76C0-2A95-4C63-AC50-B78C54641D79}" destId="{E1A32E8D-3F78-4304-90F0-B88A6BD79EF6}"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08960E-479F-4030-979F-E84240DF2DA1}"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120E9116-C3BD-4DD8-851F-32E51F7B83C3}">
      <dgm:prSet custT="1"/>
      <dgm:spPr/>
      <dgm:t>
        <a:bodyPr/>
        <a:lstStyle/>
        <a:p>
          <a:r>
            <a:rPr lang="en-US" sz="2400" dirty="0"/>
            <a:t>Thin clients do not need to hold persistent data and is transparent to users most of the time</a:t>
          </a:r>
        </a:p>
      </dgm:t>
    </dgm:pt>
    <dgm:pt modelId="{7926A36A-2B4C-4E70-8CD2-35A0EFFD8C12}" type="parTrans" cxnId="{1DAC6969-7064-4888-B439-E777067061FF}">
      <dgm:prSet/>
      <dgm:spPr/>
      <dgm:t>
        <a:bodyPr/>
        <a:lstStyle/>
        <a:p>
          <a:endParaRPr lang="en-US"/>
        </a:p>
      </dgm:t>
    </dgm:pt>
    <dgm:pt modelId="{76E45D03-79C4-42F0-99B1-D9E54ED59331}" type="sibTrans" cxnId="{1DAC6969-7064-4888-B439-E777067061FF}">
      <dgm:prSet/>
      <dgm:spPr/>
      <dgm:t>
        <a:bodyPr/>
        <a:lstStyle/>
        <a:p>
          <a:endParaRPr lang="en-US"/>
        </a:p>
      </dgm:t>
    </dgm:pt>
    <dgm:pt modelId="{F4F6B89B-F002-4FF1-956F-5F32FA332C65}">
      <dgm:prSet custT="1"/>
      <dgm:spPr/>
      <dgm:t>
        <a:bodyPr/>
        <a:lstStyle/>
        <a:p>
          <a:pPr rtl="0"/>
          <a:r>
            <a:rPr lang="en-US" sz="4800" dirty="0">
              <a:latin typeface="Calibri Light" panose="020F0302020204030204"/>
            </a:rPr>
            <a:t>Example Mitigations</a:t>
          </a:r>
          <a:r>
            <a:rPr lang="en-US" sz="4800" dirty="0"/>
            <a:t>:</a:t>
          </a:r>
        </a:p>
        <a:p>
          <a:r>
            <a:rPr lang="en-US" sz="2000" dirty="0"/>
            <a:t>(take advantage of thin clients – little/no impact on usability)</a:t>
          </a:r>
        </a:p>
      </dgm:t>
    </dgm:pt>
    <dgm:pt modelId="{502C2D32-DCF0-4E70-83E0-3C8A0855635D}" type="parTrans" cxnId="{D6B3680B-EDD4-48F2-AA50-3D08B0C4F09E}">
      <dgm:prSet/>
      <dgm:spPr/>
      <dgm:t>
        <a:bodyPr/>
        <a:lstStyle/>
        <a:p>
          <a:endParaRPr lang="en-US"/>
        </a:p>
      </dgm:t>
    </dgm:pt>
    <dgm:pt modelId="{44A3F70D-E4B2-4128-A064-C54DCF089728}" type="sibTrans" cxnId="{D6B3680B-EDD4-48F2-AA50-3D08B0C4F09E}">
      <dgm:prSet/>
      <dgm:spPr/>
      <dgm:t>
        <a:bodyPr/>
        <a:lstStyle/>
        <a:p>
          <a:endParaRPr lang="en-US"/>
        </a:p>
      </dgm:t>
    </dgm:pt>
    <dgm:pt modelId="{4DEED409-0BB1-410C-8E14-71411C8DFDDE}">
      <dgm:prSet/>
      <dgm:spPr/>
      <dgm:t>
        <a:bodyPr/>
        <a:lstStyle/>
        <a:p>
          <a:r>
            <a:rPr lang="en-US" dirty="0"/>
            <a:t>Use the “</a:t>
          </a:r>
          <a:r>
            <a:rPr lang="en-US" dirty="0" err="1"/>
            <a:t>LiveCD</a:t>
          </a:r>
          <a:r>
            <a:rPr lang="en-US" dirty="0"/>
            <a:t>” model</a:t>
          </a:r>
        </a:p>
      </dgm:t>
    </dgm:pt>
    <dgm:pt modelId="{68BFD598-679A-46F8-B8B2-AE3EBF21EE09}" type="parTrans" cxnId="{077DDD00-6204-4628-90E6-CC5F80BF6CEA}">
      <dgm:prSet/>
      <dgm:spPr/>
      <dgm:t>
        <a:bodyPr/>
        <a:lstStyle/>
        <a:p>
          <a:endParaRPr lang="en-US"/>
        </a:p>
      </dgm:t>
    </dgm:pt>
    <dgm:pt modelId="{3B955C72-D041-4661-9D4D-AED9983CA063}" type="sibTrans" cxnId="{077DDD00-6204-4628-90E6-CC5F80BF6CEA}">
      <dgm:prSet/>
      <dgm:spPr/>
      <dgm:t>
        <a:bodyPr/>
        <a:lstStyle/>
        <a:p>
          <a:endParaRPr lang="en-US"/>
        </a:p>
      </dgm:t>
    </dgm:pt>
    <dgm:pt modelId="{42616236-CB24-49E8-85F6-73F86A47E891}">
      <dgm:prSet/>
      <dgm:spPr/>
      <dgm:t>
        <a:bodyPr/>
        <a:lstStyle/>
        <a:p>
          <a:r>
            <a:rPr lang="en-US" dirty="0"/>
            <a:t>Wipe all changes on reboot</a:t>
          </a:r>
        </a:p>
      </dgm:t>
    </dgm:pt>
    <dgm:pt modelId="{8498D35C-3753-4CCF-825E-F6500D7C35BC}" type="parTrans" cxnId="{DE8CB0B1-70F6-4035-AB2B-B2979E1D4266}">
      <dgm:prSet/>
      <dgm:spPr/>
      <dgm:t>
        <a:bodyPr/>
        <a:lstStyle/>
        <a:p>
          <a:endParaRPr lang="en-US"/>
        </a:p>
      </dgm:t>
    </dgm:pt>
    <dgm:pt modelId="{605FF82B-5741-415F-A359-BC215562466B}" type="sibTrans" cxnId="{DE8CB0B1-70F6-4035-AB2B-B2979E1D4266}">
      <dgm:prSet/>
      <dgm:spPr/>
      <dgm:t>
        <a:bodyPr/>
        <a:lstStyle/>
        <a:p>
          <a:endParaRPr lang="en-US"/>
        </a:p>
      </dgm:t>
    </dgm:pt>
    <dgm:pt modelId="{4237322D-02D9-46B7-B4CE-C069A86471EB}">
      <dgm:prSet/>
      <dgm:spPr/>
      <dgm:t>
        <a:bodyPr/>
        <a:lstStyle/>
        <a:p>
          <a:pPr>
            <a:buNone/>
          </a:pPr>
          <a:r>
            <a:rPr lang="en-US" dirty="0"/>
            <a:t>Use OS meant for isolation</a:t>
          </a:r>
        </a:p>
      </dgm:t>
    </dgm:pt>
    <dgm:pt modelId="{C1516CA0-89C1-409E-855F-8446C3666459}" type="parTrans" cxnId="{4F7375B6-C69B-45EA-85AB-7202083C61D3}">
      <dgm:prSet/>
      <dgm:spPr/>
      <dgm:t>
        <a:bodyPr/>
        <a:lstStyle/>
        <a:p>
          <a:endParaRPr lang="en-US"/>
        </a:p>
      </dgm:t>
    </dgm:pt>
    <dgm:pt modelId="{76D61789-6605-47CA-8C49-70197503C449}" type="sibTrans" cxnId="{4F7375B6-C69B-45EA-85AB-7202083C61D3}">
      <dgm:prSet/>
      <dgm:spPr/>
      <dgm:t>
        <a:bodyPr/>
        <a:lstStyle/>
        <a:p>
          <a:endParaRPr lang="en-US"/>
        </a:p>
      </dgm:t>
    </dgm:pt>
    <dgm:pt modelId="{03CB0296-0BD7-4E4C-AE39-5419650DD5F5}">
      <dgm:prSet/>
      <dgm:spPr/>
      <dgm:t>
        <a:bodyPr/>
        <a:lstStyle/>
        <a:p>
          <a:r>
            <a:rPr lang="en-US" dirty="0"/>
            <a:t>E.g. Use IBOS or </a:t>
          </a:r>
          <a:r>
            <a:rPr lang="en-US" dirty="0" err="1"/>
            <a:t>Qubes</a:t>
          </a:r>
          <a:r>
            <a:rPr lang="en-US" dirty="0"/>
            <a:t> OS or some derivative</a:t>
          </a:r>
        </a:p>
      </dgm:t>
    </dgm:pt>
    <dgm:pt modelId="{C5E6BC74-2A86-4117-A471-E83C895E395D}" type="parTrans" cxnId="{AAF8F33B-8B64-49CC-AB02-9A5A03285482}">
      <dgm:prSet/>
      <dgm:spPr/>
      <dgm:t>
        <a:bodyPr/>
        <a:lstStyle/>
        <a:p>
          <a:endParaRPr lang="en-US"/>
        </a:p>
      </dgm:t>
    </dgm:pt>
    <dgm:pt modelId="{08E74F94-162B-4C79-BE45-74F40EB75396}" type="sibTrans" cxnId="{AAF8F33B-8B64-49CC-AB02-9A5A03285482}">
      <dgm:prSet/>
      <dgm:spPr/>
      <dgm:t>
        <a:bodyPr/>
        <a:lstStyle/>
        <a:p>
          <a:endParaRPr lang="en-US"/>
        </a:p>
      </dgm:t>
    </dgm:pt>
    <dgm:pt modelId="{0CF2CAAF-55F6-4436-9621-5B4391BB2E83}">
      <dgm:prSet/>
      <dgm:spPr/>
      <dgm:t>
        <a:bodyPr/>
        <a:lstStyle/>
        <a:p>
          <a:r>
            <a:rPr lang="en-US" dirty="0"/>
            <a:t>No persistence for attacks</a:t>
          </a:r>
        </a:p>
      </dgm:t>
    </dgm:pt>
    <dgm:pt modelId="{82C6322E-FF9E-4370-A7BC-7A6735A91120}" type="parTrans" cxnId="{A7350A86-2E24-4CC1-AD34-34490F0E1069}">
      <dgm:prSet/>
      <dgm:spPr/>
      <dgm:t>
        <a:bodyPr/>
        <a:lstStyle/>
        <a:p>
          <a:endParaRPr lang="en-US"/>
        </a:p>
      </dgm:t>
    </dgm:pt>
    <dgm:pt modelId="{708F4A19-6DE6-4F19-9D52-B80A199877BB}" type="sibTrans" cxnId="{A7350A86-2E24-4CC1-AD34-34490F0E1069}">
      <dgm:prSet/>
      <dgm:spPr/>
      <dgm:t>
        <a:bodyPr/>
        <a:lstStyle/>
        <a:p>
          <a:endParaRPr lang="en-US"/>
        </a:p>
      </dgm:t>
    </dgm:pt>
    <dgm:pt modelId="{0543B327-15B0-4957-B51F-B00F8A321B56}">
      <dgm:prSet/>
      <dgm:spPr/>
      <dgm:t>
        <a:bodyPr/>
        <a:lstStyle/>
        <a:p>
          <a:r>
            <a:rPr lang="en-US" dirty="0"/>
            <a:t>Attacks will be limited in scope</a:t>
          </a:r>
        </a:p>
      </dgm:t>
    </dgm:pt>
    <dgm:pt modelId="{922318DA-41FF-4930-8D99-8FB2060A8992}" type="parTrans" cxnId="{0727BF88-9502-4F10-AEC6-39A8C835E039}">
      <dgm:prSet/>
      <dgm:spPr/>
      <dgm:t>
        <a:bodyPr/>
        <a:lstStyle/>
        <a:p>
          <a:endParaRPr lang="en-US"/>
        </a:p>
      </dgm:t>
    </dgm:pt>
    <dgm:pt modelId="{0F4DBEBF-2E77-44CA-B4AD-DE1C84140BFD}" type="sibTrans" cxnId="{0727BF88-9502-4F10-AEC6-39A8C835E039}">
      <dgm:prSet/>
      <dgm:spPr/>
      <dgm:t>
        <a:bodyPr/>
        <a:lstStyle/>
        <a:p>
          <a:endParaRPr lang="en-US"/>
        </a:p>
      </dgm:t>
    </dgm:pt>
    <dgm:pt modelId="{917637EF-8D87-4C4A-A7C9-298FE6BFE99C}">
      <dgm:prSet/>
      <dgm:spPr/>
      <dgm:t>
        <a:bodyPr/>
        <a:lstStyle/>
        <a:p>
          <a:r>
            <a:rPr lang="en-US" dirty="0"/>
            <a:t>e.g. Load OS into RAMDISK</a:t>
          </a:r>
        </a:p>
      </dgm:t>
    </dgm:pt>
    <dgm:pt modelId="{1D2FAF38-3474-46D6-A3B0-B4B9A97109A2}" type="parTrans" cxnId="{33BA6E6A-1B52-487F-9728-F74786227A97}">
      <dgm:prSet/>
      <dgm:spPr/>
      <dgm:t>
        <a:bodyPr/>
        <a:lstStyle/>
        <a:p>
          <a:endParaRPr lang="en-US"/>
        </a:p>
      </dgm:t>
    </dgm:pt>
    <dgm:pt modelId="{1DEFF48E-C737-42D2-AF86-27C8830F8B21}" type="sibTrans" cxnId="{33BA6E6A-1B52-487F-9728-F74786227A97}">
      <dgm:prSet/>
      <dgm:spPr/>
      <dgm:t>
        <a:bodyPr/>
        <a:lstStyle/>
        <a:p>
          <a:endParaRPr lang="en-US"/>
        </a:p>
      </dgm:t>
    </dgm:pt>
    <dgm:pt modelId="{8E8BD1AB-882E-4E70-AF6D-67056B6750C6}" type="pres">
      <dgm:prSet presAssocID="{F908960E-479F-4030-979F-E84240DF2DA1}" presName="Name0" presStyleCnt="0">
        <dgm:presLayoutVars>
          <dgm:dir/>
          <dgm:animLvl val="lvl"/>
          <dgm:resizeHandles val="exact"/>
        </dgm:presLayoutVars>
      </dgm:prSet>
      <dgm:spPr/>
    </dgm:pt>
    <dgm:pt modelId="{0788B98A-CE08-42FD-A9D8-F88118DC483B}" type="pres">
      <dgm:prSet presAssocID="{F4F6B89B-F002-4FF1-956F-5F32FA332C65}" presName="boxAndChildren" presStyleCnt="0"/>
      <dgm:spPr/>
    </dgm:pt>
    <dgm:pt modelId="{7CC97DD7-EE4B-482E-A26E-C590BF89C5EB}" type="pres">
      <dgm:prSet presAssocID="{F4F6B89B-F002-4FF1-956F-5F32FA332C65}" presName="parentTextBox" presStyleLbl="node1" presStyleIdx="0" presStyleCnt="2"/>
      <dgm:spPr/>
    </dgm:pt>
    <dgm:pt modelId="{D53AE276-A44E-4B5D-80A7-EE5A4EB01115}" type="pres">
      <dgm:prSet presAssocID="{F4F6B89B-F002-4FF1-956F-5F32FA332C65}" presName="entireBox" presStyleLbl="node1" presStyleIdx="0" presStyleCnt="2" custScaleY="373434"/>
      <dgm:spPr/>
    </dgm:pt>
    <dgm:pt modelId="{6C1AD958-C44E-43CD-893E-880118B2F0BB}" type="pres">
      <dgm:prSet presAssocID="{F4F6B89B-F002-4FF1-956F-5F32FA332C65}" presName="descendantBox" presStyleCnt="0"/>
      <dgm:spPr/>
    </dgm:pt>
    <dgm:pt modelId="{347E885B-0CD5-48E3-A1D8-909BD0A039D5}" type="pres">
      <dgm:prSet presAssocID="{4DEED409-0BB1-410C-8E14-71411C8DFDDE}" presName="childTextBox" presStyleLbl="fgAccFollowNode1" presStyleIdx="0" presStyleCnt="2" custScaleY="353144" custLinFactY="75061" custLinFactNeighborX="-1775" custLinFactNeighborY="100000">
        <dgm:presLayoutVars>
          <dgm:bulletEnabled val="1"/>
        </dgm:presLayoutVars>
      </dgm:prSet>
      <dgm:spPr/>
    </dgm:pt>
    <dgm:pt modelId="{5B2348CC-F51D-41CD-B3F6-F26157458F25}" type="pres">
      <dgm:prSet presAssocID="{4237322D-02D9-46B7-B4CE-C069A86471EB}" presName="childTextBox" presStyleLbl="fgAccFollowNode1" presStyleIdx="1" presStyleCnt="2" custScaleY="353142" custLinFactY="80334" custLinFactNeighborX="1669" custLinFactNeighborY="100000">
        <dgm:presLayoutVars>
          <dgm:bulletEnabled val="1"/>
        </dgm:presLayoutVars>
      </dgm:prSet>
      <dgm:spPr/>
    </dgm:pt>
    <dgm:pt modelId="{75485A15-1FB7-4735-91FE-D38FFAB43DD4}" type="pres">
      <dgm:prSet presAssocID="{76E45D03-79C4-42F0-99B1-D9E54ED59331}" presName="sp" presStyleCnt="0"/>
      <dgm:spPr/>
    </dgm:pt>
    <dgm:pt modelId="{018D4EC5-2A78-4F49-BF41-FD5E9DCDCDD7}" type="pres">
      <dgm:prSet presAssocID="{120E9116-C3BD-4DD8-851F-32E51F7B83C3}" presName="arrowAndChildren" presStyleCnt="0"/>
      <dgm:spPr/>
    </dgm:pt>
    <dgm:pt modelId="{1409B0C0-A622-422D-A77F-275D9129E2F3}" type="pres">
      <dgm:prSet presAssocID="{120E9116-C3BD-4DD8-851F-32E51F7B83C3}" presName="parentTextArrow" presStyleLbl="node1" presStyleIdx="1" presStyleCnt="2"/>
      <dgm:spPr/>
    </dgm:pt>
  </dgm:ptLst>
  <dgm:cxnLst>
    <dgm:cxn modelId="{077DDD00-6204-4628-90E6-CC5F80BF6CEA}" srcId="{F4F6B89B-F002-4FF1-956F-5F32FA332C65}" destId="{4DEED409-0BB1-410C-8E14-71411C8DFDDE}" srcOrd="0" destOrd="0" parTransId="{68BFD598-679A-46F8-B8B2-AE3EBF21EE09}" sibTransId="{3B955C72-D041-4661-9D4D-AED9983CA063}"/>
    <dgm:cxn modelId="{D6B3680B-EDD4-48F2-AA50-3D08B0C4F09E}" srcId="{F908960E-479F-4030-979F-E84240DF2DA1}" destId="{F4F6B89B-F002-4FF1-956F-5F32FA332C65}" srcOrd="1" destOrd="0" parTransId="{502C2D32-DCF0-4E70-83E0-3C8A0855635D}" sibTransId="{44A3F70D-E4B2-4128-A064-C54DCF089728}"/>
    <dgm:cxn modelId="{B7D77B1A-F795-4FCD-9248-F5AAB7F3C1ED}" type="presOf" srcId="{42616236-CB24-49E8-85F6-73F86A47E891}" destId="{347E885B-0CD5-48E3-A1D8-909BD0A039D5}" srcOrd="0" destOrd="1" presId="urn:microsoft.com/office/officeart/2005/8/layout/process4"/>
    <dgm:cxn modelId="{CFA3B93B-EAF5-46E6-A225-8440C5F93383}" type="presOf" srcId="{03CB0296-0BD7-4E4C-AE39-5419650DD5F5}" destId="{5B2348CC-F51D-41CD-B3F6-F26157458F25}" srcOrd="0" destOrd="1" presId="urn:microsoft.com/office/officeart/2005/8/layout/process4"/>
    <dgm:cxn modelId="{AAF8F33B-8B64-49CC-AB02-9A5A03285482}" srcId="{4237322D-02D9-46B7-B4CE-C069A86471EB}" destId="{03CB0296-0BD7-4E4C-AE39-5419650DD5F5}" srcOrd="0" destOrd="0" parTransId="{C5E6BC74-2A86-4117-A471-E83C895E395D}" sibTransId="{08E74F94-162B-4C79-BE45-74F40EB75396}"/>
    <dgm:cxn modelId="{7258FB62-6F75-46A8-8A3D-C0B519844769}" type="presOf" srcId="{0CF2CAAF-55F6-4436-9621-5B4391BB2E83}" destId="{347E885B-0CD5-48E3-A1D8-909BD0A039D5}" srcOrd="0" destOrd="3" presId="urn:microsoft.com/office/officeart/2005/8/layout/process4"/>
    <dgm:cxn modelId="{00807A46-9B74-4A8A-A7DC-05D574BF5C9B}" type="presOf" srcId="{F4F6B89B-F002-4FF1-956F-5F32FA332C65}" destId="{7CC97DD7-EE4B-482E-A26E-C590BF89C5EB}" srcOrd="0" destOrd="0" presId="urn:microsoft.com/office/officeart/2005/8/layout/process4"/>
    <dgm:cxn modelId="{1DAC6969-7064-4888-B439-E777067061FF}" srcId="{F908960E-479F-4030-979F-E84240DF2DA1}" destId="{120E9116-C3BD-4DD8-851F-32E51F7B83C3}" srcOrd="0" destOrd="0" parTransId="{7926A36A-2B4C-4E70-8CD2-35A0EFFD8C12}" sibTransId="{76E45D03-79C4-42F0-99B1-D9E54ED59331}"/>
    <dgm:cxn modelId="{71A31C4A-355A-47E8-B80A-9DB03D14E1E3}" type="presOf" srcId="{F908960E-479F-4030-979F-E84240DF2DA1}" destId="{8E8BD1AB-882E-4E70-AF6D-67056B6750C6}" srcOrd="0" destOrd="0" presId="urn:microsoft.com/office/officeart/2005/8/layout/process4"/>
    <dgm:cxn modelId="{33BA6E6A-1B52-487F-9728-F74786227A97}" srcId="{42616236-CB24-49E8-85F6-73F86A47E891}" destId="{917637EF-8D87-4C4A-A7C9-298FE6BFE99C}" srcOrd="0" destOrd="0" parTransId="{1D2FAF38-3474-46D6-A3B0-B4B9A97109A2}" sibTransId="{1DEFF48E-C737-42D2-AF86-27C8830F8B21}"/>
    <dgm:cxn modelId="{1C1C7752-1964-48F1-9894-D2A6A63F69E5}" type="presOf" srcId="{4237322D-02D9-46B7-B4CE-C069A86471EB}" destId="{5B2348CC-F51D-41CD-B3F6-F26157458F25}" srcOrd="0" destOrd="0" presId="urn:microsoft.com/office/officeart/2005/8/layout/process4"/>
    <dgm:cxn modelId="{70E41B80-574E-4086-88E9-5407B1E12266}" type="presOf" srcId="{0543B327-15B0-4957-B51F-B00F8A321B56}" destId="{5B2348CC-F51D-41CD-B3F6-F26157458F25}" srcOrd="0" destOrd="2" presId="urn:microsoft.com/office/officeart/2005/8/layout/process4"/>
    <dgm:cxn modelId="{CE616C84-86AD-4967-ADDB-7E31EDD85D6B}" type="presOf" srcId="{F4F6B89B-F002-4FF1-956F-5F32FA332C65}" destId="{D53AE276-A44E-4B5D-80A7-EE5A4EB01115}" srcOrd="1" destOrd="0" presId="urn:microsoft.com/office/officeart/2005/8/layout/process4"/>
    <dgm:cxn modelId="{A7350A86-2E24-4CC1-AD34-34490F0E1069}" srcId="{4DEED409-0BB1-410C-8E14-71411C8DFDDE}" destId="{0CF2CAAF-55F6-4436-9621-5B4391BB2E83}" srcOrd="1" destOrd="0" parTransId="{82C6322E-FF9E-4370-A7BC-7A6735A91120}" sibTransId="{708F4A19-6DE6-4F19-9D52-B80A199877BB}"/>
    <dgm:cxn modelId="{0727BF88-9502-4F10-AEC6-39A8C835E039}" srcId="{4237322D-02D9-46B7-B4CE-C069A86471EB}" destId="{0543B327-15B0-4957-B51F-B00F8A321B56}" srcOrd="1" destOrd="0" parTransId="{922318DA-41FF-4930-8D99-8FB2060A8992}" sibTransId="{0F4DBEBF-2E77-44CA-B4AD-DE1C84140BFD}"/>
    <dgm:cxn modelId="{DE8CB0B1-70F6-4035-AB2B-B2979E1D4266}" srcId="{4DEED409-0BB1-410C-8E14-71411C8DFDDE}" destId="{42616236-CB24-49E8-85F6-73F86A47E891}" srcOrd="0" destOrd="0" parTransId="{8498D35C-3753-4CCF-825E-F6500D7C35BC}" sibTransId="{605FF82B-5741-415F-A359-BC215562466B}"/>
    <dgm:cxn modelId="{4F7375B6-C69B-45EA-85AB-7202083C61D3}" srcId="{F4F6B89B-F002-4FF1-956F-5F32FA332C65}" destId="{4237322D-02D9-46B7-B4CE-C069A86471EB}" srcOrd="1" destOrd="0" parTransId="{C1516CA0-89C1-409E-855F-8446C3666459}" sibTransId="{76D61789-6605-47CA-8C49-70197503C449}"/>
    <dgm:cxn modelId="{C2110DE4-2BF2-495C-8277-5FD679D03043}" type="presOf" srcId="{120E9116-C3BD-4DD8-851F-32E51F7B83C3}" destId="{1409B0C0-A622-422D-A77F-275D9129E2F3}" srcOrd="0" destOrd="0" presId="urn:microsoft.com/office/officeart/2005/8/layout/process4"/>
    <dgm:cxn modelId="{1D1B2EEA-795E-4F8A-8C94-882ED26A4A67}" type="presOf" srcId="{4DEED409-0BB1-410C-8E14-71411C8DFDDE}" destId="{347E885B-0CD5-48E3-A1D8-909BD0A039D5}" srcOrd="0" destOrd="0" presId="urn:microsoft.com/office/officeart/2005/8/layout/process4"/>
    <dgm:cxn modelId="{F56564FC-FBED-44B5-A05B-93EB4FC8CBF7}" type="presOf" srcId="{917637EF-8D87-4C4A-A7C9-298FE6BFE99C}" destId="{347E885B-0CD5-48E3-A1D8-909BD0A039D5}" srcOrd="0" destOrd="2" presId="urn:microsoft.com/office/officeart/2005/8/layout/process4"/>
    <dgm:cxn modelId="{FDE1933E-8713-4831-B95E-8151294B14E4}" type="presParOf" srcId="{8E8BD1AB-882E-4E70-AF6D-67056B6750C6}" destId="{0788B98A-CE08-42FD-A9D8-F88118DC483B}" srcOrd="0" destOrd="0" presId="urn:microsoft.com/office/officeart/2005/8/layout/process4"/>
    <dgm:cxn modelId="{688AA1DE-2B43-4AF8-84FA-EBD176189974}" type="presParOf" srcId="{0788B98A-CE08-42FD-A9D8-F88118DC483B}" destId="{7CC97DD7-EE4B-482E-A26E-C590BF89C5EB}" srcOrd="0" destOrd="0" presId="urn:microsoft.com/office/officeart/2005/8/layout/process4"/>
    <dgm:cxn modelId="{528399EB-5266-4E57-BE8D-49457D2F1DED}" type="presParOf" srcId="{0788B98A-CE08-42FD-A9D8-F88118DC483B}" destId="{D53AE276-A44E-4B5D-80A7-EE5A4EB01115}" srcOrd="1" destOrd="0" presId="urn:microsoft.com/office/officeart/2005/8/layout/process4"/>
    <dgm:cxn modelId="{4BFF3E06-D3C3-45D6-9FEF-7B51BA3B9DE8}" type="presParOf" srcId="{0788B98A-CE08-42FD-A9D8-F88118DC483B}" destId="{6C1AD958-C44E-43CD-893E-880118B2F0BB}" srcOrd="2" destOrd="0" presId="urn:microsoft.com/office/officeart/2005/8/layout/process4"/>
    <dgm:cxn modelId="{AFA5D919-5194-4F13-A253-86295028D6D1}" type="presParOf" srcId="{6C1AD958-C44E-43CD-893E-880118B2F0BB}" destId="{347E885B-0CD5-48E3-A1D8-909BD0A039D5}" srcOrd="0" destOrd="0" presId="urn:microsoft.com/office/officeart/2005/8/layout/process4"/>
    <dgm:cxn modelId="{9A9B0D29-63A9-4864-B1E7-7D82A7BBA32E}" type="presParOf" srcId="{6C1AD958-C44E-43CD-893E-880118B2F0BB}" destId="{5B2348CC-F51D-41CD-B3F6-F26157458F25}" srcOrd="1" destOrd="0" presId="urn:microsoft.com/office/officeart/2005/8/layout/process4"/>
    <dgm:cxn modelId="{35DC7B8C-1904-4A34-B32F-71FCDEE553C3}" type="presParOf" srcId="{8E8BD1AB-882E-4E70-AF6D-67056B6750C6}" destId="{75485A15-1FB7-4735-91FE-D38FFAB43DD4}" srcOrd="1" destOrd="0" presId="urn:microsoft.com/office/officeart/2005/8/layout/process4"/>
    <dgm:cxn modelId="{046B4AA4-68FB-43A2-A7DB-1446182B1F03}" type="presParOf" srcId="{8E8BD1AB-882E-4E70-AF6D-67056B6750C6}" destId="{018D4EC5-2A78-4F49-BF41-FD5E9DCDCDD7}" srcOrd="2" destOrd="0" presId="urn:microsoft.com/office/officeart/2005/8/layout/process4"/>
    <dgm:cxn modelId="{B6192668-08A0-4121-9E37-3997D88184B7}" type="presParOf" srcId="{018D4EC5-2A78-4F49-BF41-FD5E9DCDCDD7}" destId="{1409B0C0-A622-422D-A77F-275D9129E2F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5366C9-C30E-4B88-8EAC-4BCA7EC50971}"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47184D4-C977-45E2-916D-C5D4C4315F61}">
      <dgm:prSet/>
      <dgm:spPr/>
      <dgm:t>
        <a:bodyPr/>
        <a:lstStyle/>
        <a:p>
          <a:r>
            <a:rPr lang="en-US"/>
            <a:t>Easier to use and setup than Fidelius</a:t>
          </a:r>
        </a:p>
      </dgm:t>
    </dgm:pt>
    <dgm:pt modelId="{B5AABA50-E4CC-4FA6-A1A9-1E3CE590BCFC}" type="parTrans" cxnId="{D747DC6B-8E5F-473A-8C98-2D4F146B5880}">
      <dgm:prSet/>
      <dgm:spPr/>
      <dgm:t>
        <a:bodyPr/>
        <a:lstStyle/>
        <a:p>
          <a:endParaRPr lang="en-US"/>
        </a:p>
      </dgm:t>
    </dgm:pt>
    <dgm:pt modelId="{2DE3C785-CEDE-45C7-8526-405B1D651F8E}" type="sibTrans" cxnId="{D747DC6B-8E5F-473A-8C98-2D4F146B5880}">
      <dgm:prSet/>
      <dgm:spPr/>
      <dgm:t>
        <a:bodyPr/>
        <a:lstStyle/>
        <a:p>
          <a:endParaRPr lang="en-US"/>
        </a:p>
      </dgm:t>
    </dgm:pt>
    <dgm:pt modelId="{25D06DC2-1DE9-4CB0-98F1-D86CA97B1C87}">
      <dgm:prSet/>
      <dgm:spPr/>
      <dgm:t>
        <a:bodyPr/>
        <a:lstStyle/>
        <a:p>
          <a:r>
            <a:rPr lang="en-US"/>
            <a:t>More secure </a:t>
          </a:r>
        </a:p>
        <a:p>
          <a:r>
            <a:rPr lang="en-US"/>
            <a:t>than </a:t>
          </a:r>
          <a:r>
            <a:rPr lang="en-US" err="1"/>
            <a:t>Fidelius</a:t>
          </a:r>
          <a:endParaRPr lang="en-US"/>
        </a:p>
      </dgm:t>
    </dgm:pt>
    <dgm:pt modelId="{AE614163-7591-48DD-8F92-6BD65088068E}" type="parTrans" cxnId="{4D5A363D-21E6-4494-99C0-ADCF451CB547}">
      <dgm:prSet/>
      <dgm:spPr/>
      <dgm:t>
        <a:bodyPr/>
        <a:lstStyle/>
        <a:p>
          <a:endParaRPr lang="en-US"/>
        </a:p>
      </dgm:t>
    </dgm:pt>
    <dgm:pt modelId="{A1A0F054-44DC-4573-95A8-606755A685E8}" type="sibTrans" cxnId="{4D5A363D-21E6-4494-99C0-ADCF451CB547}">
      <dgm:prSet/>
      <dgm:spPr/>
      <dgm:t>
        <a:bodyPr/>
        <a:lstStyle/>
        <a:p>
          <a:endParaRPr lang="en-US"/>
        </a:p>
      </dgm:t>
    </dgm:pt>
    <dgm:pt modelId="{38E35E49-0501-4EC9-B93E-F180AD104DA7}">
      <dgm:prSet/>
      <dgm:spPr/>
      <dgm:t>
        <a:bodyPr/>
        <a:lstStyle/>
        <a:p>
          <a:r>
            <a:rPr lang="en-US"/>
            <a:t>More assessible/portable than </a:t>
          </a:r>
          <a:r>
            <a:rPr lang="en-US" err="1"/>
            <a:t>Fidelius</a:t>
          </a:r>
          <a:endParaRPr lang="en-US"/>
        </a:p>
      </dgm:t>
    </dgm:pt>
    <dgm:pt modelId="{6FE6CBEA-ED53-4A1F-87C6-E7F040A71130}" type="parTrans" cxnId="{ED771B00-7F4A-4FAA-85B0-98955AAADFB5}">
      <dgm:prSet/>
      <dgm:spPr/>
      <dgm:t>
        <a:bodyPr/>
        <a:lstStyle/>
        <a:p>
          <a:endParaRPr lang="en-US"/>
        </a:p>
      </dgm:t>
    </dgm:pt>
    <dgm:pt modelId="{32BD5AB0-6431-488D-976A-A35FE993EB63}" type="sibTrans" cxnId="{ED771B00-7F4A-4FAA-85B0-98955AAADFB5}">
      <dgm:prSet/>
      <dgm:spPr/>
      <dgm:t>
        <a:bodyPr/>
        <a:lstStyle/>
        <a:p>
          <a:endParaRPr lang="en-US"/>
        </a:p>
      </dgm:t>
    </dgm:pt>
    <dgm:pt modelId="{2194A9B5-DD76-4DE6-81C2-641C8DCCFF1B}" type="pres">
      <dgm:prSet presAssocID="{825366C9-C30E-4B88-8EAC-4BCA7EC50971}" presName="root" presStyleCnt="0">
        <dgm:presLayoutVars>
          <dgm:dir/>
          <dgm:resizeHandles val="exact"/>
        </dgm:presLayoutVars>
      </dgm:prSet>
      <dgm:spPr/>
    </dgm:pt>
    <dgm:pt modelId="{65A50304-A039-480B-B602-50D727877245}" type="pres">
      <dgm:prSet presAssocID="{A47184D4-C977-45E2-916D-C5D4C4315F61}" presName="compNode" presStyleCnt="0"/>
      <dgm:spPr/>
    </dgm:pt>
    <dgm:pt modelId="{F42D68AC-AAA0-49D2-92D4-5F4A38C0741C}" type="pres">
      <dgm:prSet presAssocID="{A47184D4-C977-45E2-916D-C5D4C4315F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ABA897D4-0F97-468A-988B-E27EA1A62895}" type="pres">
      <dgm:prSet presAssocID="{A47184D4-C977-45E2-916D-C5D4C4315F61}" presName="spaceRect" presStyleCnt="0"/>
      <dgm:spPr/>
    </dgm:pt>
    <dgm:pt modelId="{AD460B4D-249B-4D28-BD4C-69F98FFD8884}" type="pres">
      <dgm:prSet presAssocID="{A47184D4-C977-45E2-916D-C5D4C4315F61}" presName="textRect" presStyleLbl="revTx" presStyleIdx="0" presStyleCnt="3">
        <dgm:presLayoutVars>
          <dgm:chMax val="1"/>
          <dgm:chPref val="1"/>
        </dgm:presLayoutVars>
      </dgm:prSet>
      <dgm:spPr/>
    </dgm:pt>
    <dgm:pt modelId="{40421C55-4293-43D1-8930-FF763A18FB13}" type="pres">
      <dgm:prSet presAssocID="{2DE3C785-CEDE-45C7-8526-405B1D651F8E}" presName="sibTrans" presStyleCnt="0"/>
      <dgm:spPr/>
    </dgm:pt>
    <dgm:pt modelId="{40763DE7-596E-43CD-BBE8-BC1A77BFF4EC}" type="pres">
      <dgm:prSet presAssocID="{25D06DC2-1DE9-4CB0-98F1-D86CA97B1C87}" presName="compNode" presStyleCnt="0"/>
      <dgm:spPr/>
    </dgm:pt>
    <dgm:pt modelId="{32D70579-97A6-43F4-875F-B524F22C8C61}" type="pres">
      <dgm:prSet presAssocID="{25D06DC2-1DE9-4CB0-98F1-D86CA97B1C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706BE1D-C896-4884-9A5C-BE248FE18C62}" type="pres">
      <dgm:prSet presAssocID="{25D06DC2-1DE9-4CB0-98F1-D86CA97B1C87}" presName="spaceRect" presStyleCnt="0"/>
      <dgm:spPr/>
    </dgm:pt>
    <dgm:pt modelId="{B6400DB8-A510-46AD-BDBB-BBE66D4F865C}" type="pres">
      <dgm:prSet presAssocID="{25D06DC2-1DE9-4CB0-98F1-D86CA97B1C87}" presName="textRect" presStyleLbl="revTx" presStyleIdx="1" presStyleCnt="3">
        <dgm:presLayoutVars>
          <dgm:chMax val="1"/>
          <dgm:chPref val="1"/>
        </dgm:presLayoutVars>
      </dgm:prSet>
      <dgm:spPr/>
    </dgm:pt>
    <dgm:pt modelId="{AE6C19F2-57B3-471A-B195-FE07E4D69D94}" type="pres">
      <dgm:prSet presAssocID="{A1A0F054-44DC-4573-95A8-606755A685E8}" presName="sibTrans" presStyleCnt="0"/>
      <dgm:spPr/>
    </dgm:pt>
    <dgm:pt modelId="{E1D3E8BD-0CFA-4C73-B601-DF954F1FBD2D}" type="pres">
      <dgm:prSet presAssocID="{38E35E49-0501-4EC9-B93E-F180AD104DA7}" presName="compNode" presStyleCnt="0"/>
      <dgm:spPr/>
    </dgm:pt>
    <dgm:pt modelId="{7EE5A01F-29D2-4507-871C-9841F86DF191}" type="pres">
      <dgm:prSet presAssocID="{38E35E49-0501-4EC9-B93E-F180AD104DA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riefcase"/>
        </a:ext>
      </dgm:extLst>
    </dgm:pt>
    <dgm:pt modelId="{7FE88269-439B-4106-9866-BC7A46C22ED8}" type="pres">
      <dgm:prSet presAssocID="{38E35E49-0501-4EC9-B93E-F180AD104DA7}" presName="spaceRect" presStyleCnt="0"/>
      <dgm:spPr/>
    </dgm:pt>
    <dgm:pt modelId="{59434631-A4C0-4386-BEE2-2F0BC56FE597}" type="pres">
      <dgm:prSet presAssocID="{38E35E49-0501-4EC9-B93E-F180AD104DA7}" presName="textRect" presStyleLbl="revTx" presStyleIdx="2" presStyleCnt="3">
        <dgm:presLayoutVars>
          <dgm:chMax val="1"/>
          <dgm:chPref val="1"/>
        </dgm:presLayoutVars>
      </dgm:prSet>
      <dgm:spPr/>
    </dgm:pt>
  </dgm:ptLst>
  <dgm:cxnLst>
    <dgm:cxn modelId="{ED771B00-7F4A-4FAA-85B0-98955AAADFB5}" srcId="{825366C9-C30E-4B88-8EAC-4BCA7EC50971}" destId="{38E35E49-0501-4EC9-B93E-F180AD104DA7}" srcOrd="2" destOrd="0" parTransId="{6FE6CBEA-ED53-4A1F-87C6-E7F040A71130}" sibTransId="{32BD5AB0-6431-488D-976A-A35FE993EB63}"/>
    <dgm:cxn modelId="{4F31DD0A-4820-42A7-AAA8-79593AE20BD4}" type="presOf" srcId="{A47184D4-C977-45E2-916D-C5D4C4315F61}" destId="{AD460B4D-249B-4D28-BD4C-69F98FFD8884}" srcOrd="0" destOrd="0" presId="urn:microsoft.com/office/officeart/2018/2/layout/IconLabelList"/>
    <dgm:cxn modelId="{4D5A363D-21E6-4494-99C0-ADCF451CB547}" srcId="{825366C9-C30E-4B88-8EAC-4BCA7EC50971}" destId="{25D06DC2-1DE9-4CB0-98F1-D86CA97B1C87}" srcOrd="1" destOrd="0" parTransId="{AE614163-7591-48DD-8F92-6BD65088068E}" sibTransId="{A1A0F054-44DC-4573-95A8-606755A685E8}"/>
    <dgm:cxn modelId="{FACCDD5C-C60C-4F4D-8FD6-FAF34719AAD6}" type="presOf" srcId="{825366C9-C30E-4B88-8EAC-4BCA7EC50971}" destId="{2194A9B5-DD76-4DE6-81C2-641C8DCCFF1B}" srcOrd="0" destOrd="0" presId="urn:microsoft.com/office/officeart/2018/2/layout/IconLabelList"/>
    <dgm:cxn modelId="{D747DC6B-8E5F-473A-8C98-2D4F146B5880}" srcId="{825366C9-C30E-4B88-8EAC-4BCA7EC50971}" destId="{A47184D4-C977-45E2-916D-C5D4C4315F61}" srcOrd="0" destOrd="0" parTransId="{B5AABA50-E4CC-4FA6-A1A9-1E3CE590BCFC}" sibTransId="{2DE3C785-CEDE-45C7-8526-405B1D651F8E}"/>
    <dgm:cxn modelId="{BD5790FA-7497-461C-89C2-0836C9114845}" type="presOf" srcId="{25D06DC2-1DE9-4CB0-98F1-D86CA97B1C87}" destId="{B6400DB8-A510-46AD-BDBB-BBE66D4F865C}" srcOrd="0" destOrd="0" presId="urn:microsoft.com/office/officeart/2018/2/layout/IconLabelList"/>
    <dgm:cxn modelId="{E70ED7FE-8442-4675-9B40-9E4DFD83F7BB}" type="presOf" srcId="{38E35E49-0501-4EC9-B93E-F180AD104DA7}" destId="{59434631-A4C0-4386-BEE2-2F0BC56FE597}" srcOrd="0" destOrd="0" presId="urn:microsoft.com/office/officeart/2018/2/layout/IconLabelList"/>
    <dgm:cxn modelId="{680B1EFB-5C59-4431-87DC-FF2364EDDA57}" type="presParOf" srcId="{2194A9B5-DD76-4DE6-81C2-641C8DCCFF1B}" destId="{65A50304-A039-480B-B602-50D727877245}" srcOrd="0" destOrd="0" presId="urn:microsoft.com/office/officeart/2018/2/layout/IconLabelList"/>
    <dgm:cxn modelId="{702BC0C3-CEB3-4B17-97F5-EAD5D7800A5A}" type="presParOf" srcId="{65A50304-A039-480B-B602-50D727877245}" destId="{F42D68AC-AAA0-49D2-92D4-5F4A38C0741C}" srcOrd="0" destOrd="0" presId="urn:microsoft.com/office/officeart/2018/2/layout/IconLabelList"/>
    <dgm:cxn modelId="{E7B36361-A46B-4D5C-9BEF-CCE211AD025C}" type="presParOf" srcId="{65A50304-A039-480B-B602-50D727877245}" destId="{ABA897D4-0F97-468A-988B-E27EA1A62895}" srcOrd="1" destOrd="0" presId="urn:microsoft.com/office/officeart/2018/2/layout/IconLabelList"/>
    <dgm:cxn modelId="{D1538F51-DE87-4CA3-85F1-EC7A6A1FC0EF}" type="presParOf" srcId="{65A50304-A039-480B-B602-50D727877245}" destId="{AD460B4D-249B-4D28-BD4C-69F98FFD8884}" srcOrd="2" destOrd="0" presId="urn:microsoft.com/office/officeart/2018/2/layout/IconLabelList"/>
    <dgm:cxn modelId="{B602D800-3528-43F0-8C6C-44AAD3EB174C}" type="presParOf" srcId="{2194A9B5-DD76-4DE6-81C2-641C8DCCFF1B}" destId="{40421C55-4293-43D1-8930-FF763A18FB13}" srcOrd="1" destOrd="0" presId="urn:microsoft.com/office/officeart/2018/2/layout/IconLabelList"/>
    <dgm:cxn modelId="{3D483EEC-D855-4265-A42D-E6AB0A05097E}" type="presParOf" srcId="{2194A9B5-DD76-4DE6-81C2-641C8DCCFF1B}" destId="{40763DE7-596E-43CD-BBE8-BC1A77BFF4EC}" srcOrd="2" destOrd="0" presId="urn:microsoft.com/office/officeart/2018/2/layout/IconLabelList"/>
    <dgm:cxn modelId="{0F5E3AE4-F909-4816-990E-F961A47FE844}" type="presParOf" srcId="{40763DE7-596E-43CD-BBE8-BC1A77BFF4EC}" destId="{32D70579-97A6-43F4-875F-B524F22C8C61}" srcOrd="0" destOrd="0" presId="urn:microsoft.com/office/officeart/2018/2/layout/IconLabelList"/>
    <dgm:cxn modelId="{E055EAF9-A967-4E7C-9813-938462E7C403}" type="presParOf" srcId="{40763DE7-596E-43CD-BBE8-BC1A77BFF4EC}" destId="{A706BE1D-C896-4884-9A5C-BE248FE18C62}" srcOrd="1" destOrd="0" presId="urn:microsoft.com/office/officeart/2018/2/layout/IconLabelList"/>
    <dgm:cxn modelId="{423CCE56-3CAC-4F4C-9911-3D47CECA640E}" type="presParOf" srcId="{40763DE7-596E-43CD-BBE8-BC1A77BFF4EC}" destId="{B6400DB8-A510-46AD-BDBB-BBE66D4F865C}" srcOrd="2" destOrd="0" presId="urn:microsoft.com/office/officeart/2018/2/layout/IconLabelList"/>
    <dgm:cxn modelId="{D2E9FEE2-BEC5-411D-B829-82C36013037A}" type="presParOf" srcId="{2194A9B5-DD76-4DE6-81C2-641C8DCCFF1B}" destId="{AE6C19F2-57B3-471A-B195-FE07E4D69D94}" srcOrd="3" destOrd="0" presId="urn:microsoft.com/office/officeart/2018/2/layout/IconLabelList"/>
    <dgm:cxn modelId="{0497AC1C-B170-49D8-9E5F-942681FA75C3}" type="presParOf" srcId="{2194A9B5-DD76-4DE6-81C2-641C8DCCFF1B}" destId="{E1D3E8BD-0CFA-4C73-B601-DF954F1FBD2D}" srcOrd="4" destOrd="0" presId="urn:microsoft.com/office/officeart/2018/2/layout/IconLabelList"/>
    <dgm:cxn modelId="{C1126C1B-A520-4FD2-ADA6-60E6EE26F54E}" type="presParOf" srcId="{E1D3E8BD-0CFA-4C73-B601-DF954F1FBD2D}" destId="{7EE5A01F-29D2-4507-871C-9841F86DF191}" srcOrd="0" destOrd="0" presId="urn:microsoft.com/office/officeart/2018/2/layout/IconLabelList"/>
    <dgm:cxn modelId="{C46B148A-3A2F-4CF6-AACF-BB018FC3A885}" type="presParOf" srcId="{E1D3E8BD-0CFA-4C73-B601-DF954F1FBD2D}" destId="{7FE88269-439B-4106-9866-BC7A46C22ED8}" srcOrd="1" destOrd="0" presId="urn:microsoft.com/office/officeart/2018/2/layout/IconLabelList"/>
    <dgm:cxn modelId="{E2FBED93-A393-41CB-A045-85541DF9C02A}" type="presParOf" srcId="{E1D3E8BD-0CFA-4C73-B601-DF954F1FBD2D}" destId="{59434631-A4C0-4386-BEE2-2F0BC56FE59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68AC-AAA0-49D2-92D4-5F4A38C0741C}">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60B4D-249B-4D28-BD4C-69F98FFD8884}">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Easier to use and setup than Fidelius</a:t>
          </a:r>
        </a:p>
      </dsp:txBody>
      <dsp:txXfrm>
        <a:off x="417971" y="2644665"/>
        <a:ext cx="2889450" cy="720000"/>
      </dsp:txXfrm>
    </dsp:sp>
    <dsp:sp modelId="{32D70579-97A6-43F4-875F-B524F22C8C61}">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00DB8-A510-46AD-BDBB-BBE66D4F865C}">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More secure </a:t>
          </a:r>
        </a:p>
        <a:p>
          <a:pPr marL="0" lvl="0" indent="0" algn="ctr" defTabSz="933450">
            <a:lnSpc>
              <a:spcPct val="90000"/>
            </a:lnSpc>
            <a:spcBef>
              <a:spcPct val="0"/>
            </a:spcBef>
            <a:spcAft>
              <a:spcPct val="35000"/>
            </a:spcAft>
            <a:buNone/>
          </a:pPr>
          <a:r>
            <a:rPr lang="en-US" sz="2100" kern="1200"/>
            <a:t>than </a:t>
          </a:r>
          <a:r>
            <a:rPr lang="en-US" sz="2100" kern="1200" err="1"/>
            <a:t>Fidelius</a:t>
          </a:r>
          <a:endParaRPr lang="en-US" sz="2100" kern="1200"/>
        </a:p>
      </dsp:txBody>
      <dsp:txXfrm>
        <a:off x="3813075" y="2644665"/>
        <a:ext cx="2889450" cy="720000"/>
      </dsp:txXfrm>
    </dsp:sp>
    <dsp:sp modelId="{7EE5A01F-29D2-4507-871C-9841F86DF191}">
      <dsp:nvSpPr>
        <dsp:cNvPr id="0" name=""/>
        <dsp:cNvSpPr/>
      </dsp:nvSpPr>
      <dsp:spPr>
        <a:xfrm>
          <a:off x="8002777" y="987878"/>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434631-A4C0-4386-BEE2-2F0BC56FE597}">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More assessible/portable than </a:t>
          </a:r>
          <a:r>
            <a:rPr lang="en-US" sz="2100" kern="1200" err="1"/>
            <a:t>Fidelius</a:t>
          </a:r>
          <a:endParaRPr lang="en-US" sz="2100" kern="1200"/>
        </a:p>
      </dsp:txBody>
      <dsp:txXfrm>
        <a:off x="7208178" y="2644665"/>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052D7-96C3-4AB3-A5C2-9B1FC94E7142}">
      <dsp:nvSpPr>
        <dsp:cNvPr id="0" name=""/>
        <dsp:cNvSpPr/>
      </dsp:nvSpPr>
      <dsp:spPr>
        <a:xfrm>
          <a:off x="-404161" y="1037137"/>
          <a:ext cx="6478456" cy="1891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59349-511F-413B-9CED-155F19FC6468}">
      <dsp:nvSpPr>
        <dsp:cNvPr id="0" name=""/>
        <dsp:cNvSpPr/>
      </dsp:nvSpPr>
      <dsp:spPr>
        <a:xfrm>
          <a:off x="0" y="1453194"/>
          <a:ext cx="1040555" cy="10405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4970B0-F46C-4757-B91D-EC1E4E9A0DC9}">
      <dsp:nvSpPr>
        <dsp:cNvPr id="0" name=""/>
        <dsp:cNvSpPr/>
      </dsp:nvSpPr>
      <dsp:spPr>
        <a:xfrm>
          <a:off x="1314265" y="1075637"/>
          <a:ext cx="2915305" cy="189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228" tIns="200228" rIns="200228" bIns="200228" numCol="1" spcCol="1270" anchor="ctr" anchorCtr="0">
          <a:noAutofit/>
        </a:bodyPr>
        <a:lstStyle/>
        <a:p>
          <a:pPr marL="0" lvl="0" indent="0" algn="l" defTabSz="1111250">
            <a:lnSpc>
              <a:spcPct val="100000"/>
            </a:lnSpc>
            <a:spcBef>
              <a:spcPct val="0"/>
            </a:spcBef>
            <a:spcAft>
              <a:spcPct val="35000"/>
            </a:spcAft>
            <a:buNone/>
          </a:pPr>
          <a:r>
            <a:rPr lang="en-US" sz="2500" kern="1200"/>
            <a:t>Client</a:t>
          </a:r>
        </a:p>
      </dsp:txBody>
      <dsp:txXfrm>
        <a:off x="1314265" y="1075637"/>
        <a:ext cx="2915305" cy="1891919"/>
      </dsp:txXfrm>
    </dsp:sp>
    <dsp:sp modelId="{FECAE8E2-167C-47C4-B147-D1EB751BADCC}">
      <dsp:nvSpPr>
        <dsp:cNvPr id="0" name=""/>
        <dsp:cNvSpPr/>
      </dsp:nvSpPr>
      <dsp:spPr>
        <a:xfrm>
          <a:off x="2452638" y="980322"/>
          <a:ext cx="2998903" cy="204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228" tIns="200228" rIns="200228" bIns="200228" numCol="1" spcCol="1270" anchor="ctr" anchorCtr="0">
          <a:noAutofit/>
        </a:bodyPr>
        <a:lstStyle/>
        <a:p>
          <a:pPr marL="0" lvl="0" indent="0" algn="l" defTabSz="800100">
            <a:lnSpc>
              <a:spcPct val="100000"/>
            </a:lnSpc>
            <a:spcBef>
              <a:spcPct val="0"/>
            </a:spcBef>
            <a:spcAft>
              <a:spcPct val="35000"/>
            </a:spcAft>
            <a:buNone/>
          </a:pPr>
          <a:r>
            <a:rPr lang="en-US" sz="1800" kern="1200"/>
            <a:t>VNC Client</a:t>
          </a:r>
        </a:p>
        <a:p>
          <a:pPr marL="0" lvl="0" indent="0" algn="l" defTabSz="800100">
            <a:lnSpc>
              <a:spcPct val="100000"/>
            </a:lnSpc>
            <a:spcBef>
              <a:spcPct val="0"/>
            </a:spcBef>
            <a:spcAft>
              <a:spcPct val="35000"/>
            </a:spcAft>
            <a:buNone/>
          </a:pPr>
          <a:r>
            <a:rPr lang="en-US" sz="1800" kern="1200"/>
            <a:t>Chrome Browser</a:t>
          </a:r>
        </a:p>
        <a:p>
          <a:pPr marL="0" lvl="0" indent="0" algn="l" defTabSz="800100">
            <a:lnSpc>
              <a:spcPct val="100000"/>
            </a:lnSpc>
            <a:spcBef>
              <a:spcPct val="0"/>
            </a:spcBef>
            <a:spcAft>
              <a:spcPct val="35000"/>
            </a:spcAft>
            <a:buNone/>
          </a:pPr>
          <a:r>
            <a:rPr lang="en-US" sz="1800" kern="1200"/>
            <a:t>Lumos Extension</a:t>
          </a:r>
        </a:p>
        <a:p>
          <a:pPr marL="0" lvl="0" indent="0" algn="l" defTabSz="800100">
            <a:lnSpc>
              <a:spcPct val="100000"/>
            </a:lnSpc>
            <a:spcBef>
              <a:spcPct val="0"/>
            </a:spcBef>
            <a:spcAft>
              <a:spcPct val="35000"/>
            </a:spcAft>
            <a:buNone/>
          </a:pPr>
          <a:r>
            <a:rPr lang="en-US" sz="1800" kern="1200"/>
            <a:t>Lumos Server (Node.js)</a:t>
          </a:r>
        </a:p>
      </dsp:txBody>
      <dsp:txXfrm>
        <a:off x="2452638" y="980322"/>
        <a:ext cx="2998903" cy="2044068"/>
      </dsp:txXfrm>
    </dsp:sp>
    <dsp:sp modelId="{FB88D46F-D869-4867-A1FD-85FEA38F475B}">
      <dsp:nvSpPr>
        <dsp:cNvPr id="0" name=""/>
        <dsp:cNvSpPr/>
      </dsp:nvSpPr>
      <dsp:spPr>
        <a:xfrm>
          <a:off x="-404161" y="3478111"/>
          <a:ext cx="6478456" cy="1891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AF64EE-B9AF-407F-99DF-19173E27DFEE}">
      <dsp:nvSpPr>
        <dsp:cNvPr id="0" name=""/>
        <dsp:cNvSpPr/>
      </dsp:nvSpPr>
      <dsp:spPr>
        <a:xfrm>
          <a:off x="81517" y="3903793"/>
          <a:ext cx="1040555" cy="104055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4A464-CD41-427C-A0F0-AD5A3ACD72D9}">
      <dsp:nvSpPr>
        <dsp:cNvPr id="0" name=""/>
        <dsp:cNvSpPr/>
      </dsp:nvSpPr>
      <dsp:spPr>
        <a:xfrm flipH="1">
          <a:off x="1402140" y="3478111"/>
          <a:ext cx="1491419" cy="189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228" tIns="200228" rIns="200228" bIns="200228" numCol="1" spcCol="1270" anchor="ctr" anchorCtr="0">
          <a:noAutofit/>
        </a:bodyPr>
        <a:lstStyle/>
        <a:p>
          <a:pPr marL="0" lvl="0" indent="0" algn="l" defTabSz="1111250">
            <a:lnSpc>
              <a:spcPct val="100000"/>
            </a:lnSpc>
            <a:spcBef>
              <a:spcPct val="0"/>
            </a:spcBef>
            <a:spcAft>
              <a:spcPct val="35000"/>
            </a:spcAft>
            <a:buNone/>
          </a:pPr>
          <a:r>
            <a:rPr lang="en-US" sz="2500" kern="1200"/>
            <a:t>Host</a:t>
          </a:r>
        </a:p>
      </dsp:txBody>
      <dsp:txXfrm>
        <a:off x="1402140" y="3478111"/>
        <a:ext cx="1491419" cy="1891919"/>
      </dsp:txXfrm>
    </dsp:sp>
    <dsp:sp modelId="{CE63C83C-2D6A-4F58-8F21-43BC3001635B}">
      <dsp:nvSpPr>
        <dsp:cNvPr id="0" name=""/>
        <dsp:cNvSpPr/>
      </dsp:nvSpPr>
      <dsp:spPr>
        <a:xfrm>
          <a:off x="2448647" y="3439610"/>
          <a:ext cx="2082598" cy="189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228" tIns="200228" rIns="200228" bIns="200228" numCol="1" spcCol="1270" anchor="ctr" anchorCtr="0">
          <a:noAutofit/>
        </a:bodyPr>
        <a:lstStyle/>
        <a:p>
          <a:pPr marL="0" lvl="0" indent="0" algn="l" defTabSz="800100">
            <a:lnSpc>
              <a:spcPct val="100000"/>
            </a:lnSpc>
            <a:spcBef>
              <a:spcPct val="0"/>
            </a:spcBef>
            <a:spcAft>
              <a:spcPct val="35000"/>
            </a:spcAft>
            <a:buNone/>
          </a:pPr>
          <a:r>
            <a:rPr lang="en-US" sz="1800" kern="1200"/>
            <a:t>VNC Server</a:t>
          </a:r>
        </a:p>
        <a:p>
          <a:pPr marL="0" lvl="0" indent="0" algn="l" defTabSz="800100">
            <a:lnSpc>
              <a:spcPct val="100000"/>
            </a:lnSpc>
            <a:spcBef>
              <a:spcPct val="0"/>
            </a:spcBef>
            <a:spcAft>
              <a:spcPct val="35000"/>
            </a:spcAft>
            <a:buNone/>
          </a:pPr>
          <a:r>
            <a:rPr lang="en-US" sz="1800" kern="1200"/>
            <a:t>Chrome Browser</a:t>
          </a:r>
        </a:p>
        <a:p>
          <a:pPr marL="0" lvl="0" indent="0" algn="l" defTabSz="800100">
            <a:lnSpc>
              <a:spcPct val="100000"/>
            </a:lnSpc>
            <a:spcBef>
              <a:spcPct val="0"/>
            </a:spcBef>
            <a:spcAft>
              <a:spcPct val="35000"/>
            </a:spcAft>
            <a:buNone/>
          </a:pPr>
          <a:r>
            <a:rPr lang="en-US" sz="1800" kern="1200"/>
            <a:t>Lumos Extension</a:t>
          </a:r>
        </a:p>
      </dsp:txBody>
      <dsp:txXfrm>
        <a:off x="2448647" y="3439610"/>
        <a:ext cx="2082598" cy="1891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280BE-B83A-4095-BBCE-FBF9CC95B5AD}">
      <dsp:nvSpPr>
        <dsp:cNvPr id="0" name=""/>
        <dsp:cNvSpPr/>
      </dsp:nvSpPr>
      <dsp:spPr>
        <a:xfrm>
          <a:off x="7143" y="0"/>
          <a:ext cx="4270374" cy="9878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Enclave does not share hardware with Host</a:t>
          </a:r>
        </a:p>
      </dsp:txBody>
      <dsp:txXfrm>
        <a:off x="501071" y="0"/>
        <a:ext cx="3282519" cy="987855"/>
      </dsp:txXfrm>
    </dsp:sp>
    <dsp:sp modelId="{E1A32E8D-3F78-4304-90F0-B88A6BD79EF6}">
      <dsp:nvSpPr>
        <dsp:cNvPr id="0" name=""/>
        <dsp:cNvSpPr/>
      </dsp:nvSpPr>
      <dsp:spPr>
        <a:xfrm>
          <a:off x="3850481" y="0"/>
          <a:ext cx="4270374" cy="9878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Secure user inputs never reach Host</a:t>
          </a:r>
        </a:p>
      </dsp:txBody>
      <dsp:txXfrm>
        <a:off x="4344409" y="0"/>
        <a:ext cx="3282519" cy="987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AE276-A44E-4B5D-80A7-EE5A4EB01115}">
      <dsp:nvSpPr>
        <dsp:cNvPr id="0" name=""/>
        <dsp:cNvSpPr/>
      </dsp:nvSpPr>
      <dsp:spPr>
        <a:xfrm>
          <a:off x="0" y="1708389"/>
          <a:ext cx="7240043" cy="41879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rtl="0">
            <a:lnSpc>
              <a:spcPct val="90000"/>
            </a:lnSpc>
            <a:spcBef>
              <a:spcPct val="0"/>
            </a:spcBef>
            <a:spcAft>
              <a:spcPct val="35000"/>
            </a:spcAft>
            <a:buNone/>
          </a:pPr>
          <a:r>
            <a:rPr lang="en-US" sz="4800" kern="1200" dirty="0">
              <a:latin typeface="Calibri Light" panose="020F0302020204030204"/>
            </a:rPr>
            <a:t>Example Mitigations</a:t>
          </a:r>
          <a:r>
            <a:rPr lang="en-US" sz="4800" kern="1200" dirty="0"/>
            <a:t>:</a:t>
          </a:r>
        </a:p>
        <a:p>
          <a:pPr marL="0" lvl="0" indent="0" algn="ctr" defTabSz="2133600">
            <a:lnSpc>
              <a:spcPct val="90000"/>
            </a:lnSpc>
            <a:spcBef>
              <a:spcPct val="0"/>
            </a:spcBef>
            <a:spcAft>
              <a:spcPct val="35000"/>
            </a:spcAft>
            <a:buNone/>
          </a:pPr>
          <a:r>
            <a:rPr lang="en-US" sz="2000" kern="1200" dirty="0"/>
            <a:t>(take advantage of thin clients – little/no impact on usability)</a:t>
          </a:r>
        </a:p>
      </dsp:txBody>
      <dsp:txXfrm>
        <a:off x="0" y="1708389"/>
        <a:ext cx="7240043" cy="2261503"/>
      </dsp:txXfrm>
    </dsp:sp>
    <dsp:sp modelId="{347E885B-0CD5-48E3-A1D8-909BD0A039D5}">
      <dsp:nvSpPr>
        <dsp:cNvPr id="0" name=""/>
        <dsp:cNvSpPr/>
      </dsp:nvSpPr>
      <dsp:spPr>
        <a:xfrm>
          <a:off x="0" y="4074948"/>
          <a:ext cx="3620021" cy="18217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a:lnSpc>
              <a:spcPct val="90000"/>
            </a:lnSpc>
            <a:spcBef>
              <a:spcPct val="0"/>
            </a:spcBef>
            <a:spcAft>
              <a:spcPct val="35000"/>
            </a:spcAft>
            <a:buNone/>
          </a:pPr>
          <a:r>
            <a:rPr lang="en-US" sz="2300" kern="1200" dirty="0"/>
            <a:t>Use the “</a:t>
          </a:r>
          <a:r>
            <a:rPr lang="en-US" sz="2300" kern="1200" dirty="0" err="1"/>
            <a:t>LiveCD</a:t>
          </a:r>
          <a:r>
            <a:rPr lang="en-US" sz="2300" kern="1200" dirty="0"/>
            <a:t>” model</a:t>
          </a:r>
        </a:p>
        <a:p>
          <a:pPr marL="171450" lvl="1" indent="-171450" algn="l" defTabSz="800100">
            <a:lnSpc>
              <a:spcPct val="90000"/>
            </a:lnSpc>
            <a:spcBef>
              <a:spcPct val="0"/>
            </a:spcBef>
            <a:spcAft>
              <a:spcPct val="15000"/>
            </a:spcAft>
            <a:buChar char="•"/>
          </a:pPr>
          <a:r>
            <a:rPr lang="en-US" sz="1800" kern="1200" dirty="0"/>
            <a:t>Wipe all changes on reboot</a:t>
          </a:r>
        </a:p>
        <a:p>
          <a:pPr marL="342900" lvl="2" indent="-171450" algn="l" defTabSz="800100">
            <a:lnSpc>
              <a:spcPct val="90000"/>
            </a:lnSpc>
            <a:spcBef>
              <a:spcPct val="0"/>
            </a:spcBef>
            <a:spcAft>
              <a:spcPct val="15000"/>
            </a:spcAft>
            <a:buChar char="•"/>
          </a:pPr>
          <a:r>
            <a:rPr lang="en-US" sz="1800" kern="1200" dirty="0"/>
            <a:t>e.g. Load OS into RAMDISK</a:t>
          </a:r>
        </a:p>
        <a:p>
          <a:pPr marL="171450" lvl="1" indent="-171450" algn="l" defTabSz="800100">
            <a:lnSpc>
              <a:spcPct val="90000"/>
            </a:lnSpc>
            <a:spcBef>
              <a:spcPct val="0"/>
            </a:spcBef>
            <a:spcAft>
              <a:spcPct val="15000"/>
            </a:spcAft>
            <a:buChar char="•"/>
          </a:pPr>
          <a:r>
            <a:rPr lang="en-US" sz="1800" kern="1200" dirty="0"/>
            <a:t>No persistence for attacks</a:t>
          </a:r>
        </a:p>
      </dsp:txBody>
      <dsp:txXfrm>
        <a:off x="0" y="4074948"/>
        <a:ext cx="3620021" cy="1821794"/>
      </dsp:txXfrm>
    </dsp:sp>
    <dsp:sp modelId="{5B2348CC-F51D-41CD-B3F6-F26157458F25}">
      <dsp:nvSpPr>
        <dsp:cNvPr id="0" name=""/>
        <dsp:cNvSpPr/>
      </dsp:nvSpPr>
      <dsp:spPr>
        <a:xfrm>
          <a:off x="3620021" y="4074958"/>
          <a:ext cx="3620021" cy="182178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a:lnSpc>
              <a:spcPct val="90000"/>
            </a:lnSpc>
            <a:spcBef>
              <a:spcPct val="0"/>
            </a:spcBef>
            <a:spcAft>
              <a:spcPct val="35000"/>
            </a:spcAft>
            <a:buNone/>
          </a:pPr>
          <a:r>
            <a:rPr lang="en-US" sz="2300" kern="1200" dirty="0"/>
            <a:t>Use OS meant for isolation</a:t>
          </a:r>
        </a:p>
        <a:p>
          <a:pPr marL="171450" lvl="1" indent="-171450" algn="l" defTabSz="800100">
            <a:lnSpc>
              <a:spcPct val="90000"/>
            </a:lnSpc>
            <a:spcBef>
              <a:spcPct val="0"/>
            </a:spcBef>
            <a:spcAft>
              <a:spcPct val="15000"/>
            </a:spcAft>
            <a:buChar char="•"/>
          </a:pPr>
          <a:r>
            <a:rPr lang="en-US" sz="1800" kern="1200" dirty="0"/>
            <a:t>E.g. Use IBOS or </a:t>
          </a:r>
          <a:r>
            <a:rPr lang="en-US" sz="1800" kern="1200" dirty="0" err="1"/>
            <a:t>Qubes</a:t>
          </a:r>
          <a:r>
            <a:rPr lang="en-US" sz="1800" kern="1200" dirty="0"/>
            <a:t> OS or some derivative</a:t>
          </a:r>
        </a:p>
        <a:p>
          <a:pPr marL="171450" lvl="1" indent="-171450" algn="l" defTabSz="800100">
            <a:lnSpc>
              <a:spcPct val="90000"/>
            </a:lnSpc>
            <a:spcBef>
              <a:spcPct val="0"/>
            </a:spcBef>
            <a:spcAft>
              <a:spcPct val="15000"/>
            </a:spcAft>
            <a:buChar char="•"/>
          </a:pPr>
          <a:r>
            <a:rPr lang="en-US" sz="1800" kern="1200" dirty="0"/>
            <a:t>Attacks will be limited in scope</a:t>
          </a:r>
        </a:p>
      </dsp:txBody>
      <dsp:txXfrm>
        <a:off x="3620021" y="4074958"/>
        <a:ext cx="3620021" cy="1821784"/>
      </dsp:txXfrm>
    </dsp:sp>
    <dsp:sp modelId="{1409B0C0-A622-422D-A77F-275D9129E2F3}">
      <dsp:nvSpPr>
        <dsp:cNvPr id="0" name=""/>
        <dsp:cNvSpPr/>
      </dsp:nvSpPr>
      <dsp:spPr>
        <a:xfrm rot="10800000">
          <a:off x="0" y="383"/>
          <a:ext cx="7240043" cy="172482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Thin clients do not need to hold persistent data and is transparent to users most of the time</a:t>
          </a:r>
        </a:p>
      </dsp:txBody>
      <dsp:txXfrm rot="10800000">
        <a:off x="0" y="383"/>
        <a:ext cx="7240043" cy="11207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68AC-AAA0-49D2-92D4-5F4A38C0741C}">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60B4D-249B-4D28-BD4C-69F98FFD8884}">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Easier to use and setup than Fidelius</a:t>
          </a:r>
        </a:p>
      </dsp:txBody>
      <dsp:txXfrm>
        <a:off x="417971" y="2644665"/>
        <a:ext cx="2889450" cy="720000"/>
      </dsp:txXfrm>
    </dsp:sp>
    <dsp:sp modelId="{32D70579-97A6-43F4-875F-B524F22C8C61}">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00DB8-A510-46AD-BDBB-BBE66D4F865C}">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More secure </a:t>
          </a:r>
        </a:p>
        <a:p>
          <a:pPr marL="0" lvl="0" indent="0" algn="ctr" defTabSz="933450">
            <a:lnSpc>
              <a:spcPct val="90000"/>
            </a:lnSpc>
            <a:spcBef>
              <a:spcPct val="0"/>
            </a:spcBef>
            <a:spcAft>
              <a:spcPct val="35000"/>
            </a:spcAft>
            <a:buNone/>
          </a:pPr>
          <a:r>
            <a:rPr lang="en-US" sz="2100" kern="1200"/>
            <a:t>than </a:t>
          </a:r>
          <a:r>
            <a:rPr lang="en-US" sz="2100" kern="1200" err="1"/>
            <a:t>Fidelius</a:t>
          </a:r>
          <a:endParaRPr lang="en-US" sz="2100" kern="1200"/>
        </a:p>
      </dsp:txBody>
      <dsp:txXfrm>
        <a:off x="3813075" y="2644665"/>
        <a:ext cx="2889450" cy="720000"/>
      </dsp:txXfrm>
    </dsp:sp>
    <dsp:sp modelId="{7EE5A01F-29D2-4507-871C-9841F86DF191}">
      <dsp:nvSpPr>
        <dsp:cNvPr id="0" name=""/>
        <dsp:cNvSpPr/>
      </dsp:nvSpPr>
      <dsp:spPr>
        <a:xfrm>
          <a:off x="8002777" y="987878"/>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434631-A4C0-4386-BEE2-2F0BC56FE597}">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More assessible/portable than </a:t>
          </a:r>
          <a:r>
            <a:rPr lang="en-US" sz="2100" kern="1200" err="1"/>
            <a:t>Fidelius</a:t>
          </a:r>
          <a:endParaRPr lang="en-US" sz="21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36736-4C4A-44DA-83FE-21E72C31C189}" type="datetimeFigureOut">
              <a:rPr lang="en-US"/>
              <a:t>3/18/2020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7483F-D4A6-4728-907E-2F3FA9A9B3B4}" type="slidenum">
              <a:rPr lang="en-US"/>
              <a:t>‹#›</a:t>
            </a:fld>
            <a:endParaRPr lang="en-US"/>
          </a:p>
        </p:txBody>
      </p:sp>
    </p:spTree>
    <p:extLst>
      <p:ext uri="{BB962C8B-B14F-4D97-AF65-F5344CB8AC3E}">
        <p14:creationId xmlns:p14="http://schemas.microsoft.com/office/powerpoint/2010/main" val="678377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This is our presentation</a:t>
            </a:r>
          </a:p>
        </p:txBody>
      </p:sp>
      <p:sp>
        <p:nvSpPr>
          <p:cNvPr id="4" name="Slide Number Placeholder 3"/>
          <p:cNvSpPr>
            <a:spLocks noGrp="1"/>
          </p:cNvSpPr>
          <p:nvPr>
            <p:ph type="sldNum" sz="quarter" idx="5"/>
          </p:nvPr>
        </p:nvSpPr>
        <p:spPr/>
        <p:txBody>
          <a:bodyPr/>
          <a:lstStyle/>
          <a:p>
            <a:fld id="{6B07483F-D4A6-4728-907E-2F3FA9A9B3B4}" type="slidenum">
              <a:rPr lang="en-US"/>
              <a:t>1</a:t>
            </a:fld>
            <a:endParaRPr lang="en-US"/>
          </a:p>
        </p:txBody>
      </p:sp>
    </p:spTree>
    <p:extLst>
      <p:ext uri="{BB962C8B-B14F-4D97-AF65-F5344CB8AC3E}">
        <p14:creationId xmlns:p14="http://schemas.microsoft.com/office/powerpoint/2010/main" val="86668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Simple API – easier to secure</a:t>
            </a:r>
          </a:p>
        </p:txBody>
      </p:sp>
      <p:sp>
        <p:nvSpPr>
          <p:cNvPr id="4" name="Slide Number Placeholder 3"/>
          <p:cNvSpPr>
            <a:spLocks noGrp="1"/>
          </p:cNvSpPr>
          <p:nvPr>
            <p:ph type="sldNum" sz="quarter" idx="5"/>
          </p:nvPr>
        </p:nvSpPr>
        <p:spPr/>
        <p:txBody>
          <a:bodyPr/>
          <a:lstStyle/>
          <a:p>
            <a:fld id="{6B07483F-D4A6-4728-907E-2F3FA9A9B3B4}" type="slidenum">
              <a:rPr lang="en-US" smtClean="0"/>
              <a:t>14</a:t>
            </a:fld>
            <a:endParaRPr lang="en-US"/>
          </a:p>
        </p:txBody>
      </p:sp>
    </p:spTree>
    <p:extLst>
      <p:ext uri="{BB962C8B-B14F-4D97-AF65-F5344CB8AC3E}">
        <p14:creationId xmlns:p14="http://schemas.microsoft.com/office/powerpoint/2010/main" val="370900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clients do not need to house information as they are not used for actual computing – we can take drastic steps to secure the thin client without affecting usability. </a:t>
            </a:r>
            <a:endParaRPr lang="en-US"/>
          </a:p>
          <a:p>
            <a:pPr marL="228600" indent="-228600">
              <a:buAutoNum type="arabicPeriod"/>
            </a:pPr>
            <a:r>
              <a:rPr lang="en-US" dirty="0"/>
              <a:t>Wipe all changes on reboot – load OS from read-only storage (SD card with lock) into a RAMDISK</a:t>
            </a:r>
            <a:endParaRPr lang="en-US" dirty="0">
              <a:cs typeface="Calibri"/>
            </a:endParaRPr>
          </a:p>
          <a:p>
            <a:pPr marL="228600" indent="-228600">
              <a:buAutoNum type="arabicPeriod"/>
            </a:pPr>
            <a:r>
              <a:rPr lang="en-US" dirty="0"/>
              <a:t>Use isolation techniques like IBOS or VMs to isolate components (e.g. </a:t>
            </a:r>
            <a:r>
              <a:rPr lang="en-US" dirty="0" err="1"/>
              <a:t>Qubes</a:t>
            </a:r>
            <a:r>
              <a:rPr lang="en-US" dirty="0"/>
              <a:t> OS runs almost everything in separate VMs: see appendix)</a:t>
            </a:r>
            <a:endParaRPr lang="en-US" dirty="0">
              <a:cs typeface="Calibri"/>
            </a:endParaRPr>
          </a:p>
        </p:txBody>
      </p:sp>
      <p:sp>
        <p:nvSpPr>
          <p:cNvPr id="4" name="Slide Number Placeholder 3"/>
          <p:cNvSpPr>
            <a:spLocks noGrp="1"/>
          </p:cNvSpPr>
          <p:nvPr>
            <p:ph type="sldNum" sz="quarter" idx="5"/>
          </p:nvPr>
        </p:nvSpPr>
        <p:spPr/>
        <p:txBody>
          <a:bodyPr/>
          <a:lstStyle/>
          <a:p>
            <a:fld id="{6B07483F-D4A6-4728-907E-2F3FA9A9B3B4}" type="slidenum">
              <a:rPr lang="en-US" smtClean="0"/>
              <a:t>15</a:t>
            </a:fld>
            <a:endParaRPr lang="en-US"/>
          </a:p>
        </p:txBody>
      </p:sp>
    </p:spTree>
    <p:extLst>
      <p:ext uri="{BB962C8B-B14F-4D97-AF65-F5344CB8AC3E}">
        <p14:creationId xmlns:p14="http://schemas.microsoft.com/office/powerpoint/2010/main" val="319069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07483F-D4A6-4728-907E-2F3FA9A9B3B4}" type="slidenum">
              <a:rPr lang="en-US" smtClean="0"/>
              <a:t>16</a:t>
            </a:fld>
            <a:endParaRPr lang="en-US"/>
          </a:p>
        </p:txBody>
      </p:sp>
    </p:spTree>
    <p:extLst>
      <p:ext uri="{BB962C8B-B14F-4D97-AF65-F5344CB8AC3E}">
        <p14:creationId xmlns:p14="http://schemas.microsoft.com/office/powerpoint/2010/main" val="307552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test the usability of Lumos prototype, we conducted a user study among 8 participants. During the experiment, tutorials of Lumos Chrome extension were presented and explained to each participant first, and then they were asked to log into Facebook account with Lumos Chrome extension.</a:t>
            </a:r>
          </a:p>
        </p:txBody>
      </p:sp>
      <p:sp>
        <p:nvSpPr>
          <p:cNvPr id="4" name="Slide Number Placeholder 3"/>
          <p:cNvSpPr>
            <a:spLocks noGrp="1"/>
          </p:cNvSpPr>
          <p:nvPr>
            <p:ph type="sldNum" sz="quarter" idx="5"/>
          </p:nvPr>
        </p:nvSpPr>
        <p:spPr/>
        <p:txBody>
          <a:bodyPr/>
          <a:lstStyle/>
          <a:p>
            <a:fld id="{6B07483F-D4A6-4728-907E-2F3FA9A9B3B4}" type="slidenum">
              <a:rPr lang="en-US"/>
              <a:t>18</a:t>
            </a:fld>
            <a:endParaRPr lang="en-US"/>
          </a:p>
        </p:txBody>
      </p:sp>
    </p:spTree>
    <p:extLst>
      <p:ext uri="{BB962C8B-B14F-4D97-AF65-F5344CB8AC3E}">
        <p14:creationId xmlns:p14="http://schemas.microsoft.com/office/powerpoint/2010/main" val="37733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5 emerging themes found throughout the user study:</a:t>
            </a:r>
          </a:p>
          <a:p>
            <a:r>
              <a:rPr lang="en-US" dirty="0">
                <a:cs typeface="Calibri"/>
              </a:rPr>
              <a:t>1. Logging in with Lumos is easy</a:t>
            </a:r>
          </a:p>
          <a:p>
            <a:r>
              <a:rPr lang="en-US" dirty="0">
                <a:cs typeface="Calibri"/>
              </a:rPr>
              <a:t>2. Transparency is needed for users to understand and trust Lumos</a:t>
            </a:r>
          </a:p>
          <a:p>
            <a:r>
              <a:rPr lang="en-US" dirty="0">
                <a:cs typeface="Calibri"/>
              </a:rPr>
              <a:t>3. The current visual design affects user's trust towards Lumos</a:t>
            </a:r>
          </a:p>
          <a:p>
            <a:r>
              <a:rPr lang="en-US" dirty="0">
                <a:cs typeface="Calibri"/>
              </a:rPr>
              <a:t>4. Users prefer the log in process through Lumos to be automated</a:t>
            </a:r>
          </a:p>
          <a:p>
            <a:r>
              <a:rPr lang="en-US" dirty="0">
                <a:cs typeface="Calibri"/>
              </a:rPr>
              <a:t>5. Speed of the log in affects usability</a:t>
            </a:r>
          </a:p>
          <a:p>
            <a:r>
              <a:rPr lang="en-US" dirty="0">
                <a:cs typeface="Calibri"/>
              </a:rPr>
              <a:t>All five themes will be discussed in the following slides.</a:t>
            </a:r>
          </a:p>
        </p:txBody>
      </p:sp>
      <p:sp>
        <p:nvSpPr>
          <p:cNvPr id="4" name="Slide Number Placeholder 3"/>
          <p:cNvSpPr>
            <a:spLocks noGrp="1"/>
          </p:cNvSpPr>
          <p:nvPr>
            <p:ph type="sldNum" sz="quarter" idx="5"/>
          </p:nvPr>
        </p:nvSpPr>
        <p:spPr/>
        <p:txBody>
          <a:bodyPr/>
          <a:lstStyle/>
          <a:p>
            <a:fld id="{6B07483F-D4A6-4728-907E-2F3FA9A9B3B4}" type="slidenum">
              <a:rPr lang="en-US"/>
              <a:t>19</a:t>
            </a:fld>
            <a:endParaRPr lang="en-US"/>
          </a:p>
        </p:txBody>
      </p:sp>
    </p:spTree>
    <p:extLst>
      <p:ext uri="{BB962C8B-B14F-4D97-AF65-F5344CB8AC3E}">
        <p14:creationId xmlns:p14="http://schemas.microsoft.com/office/powerpoint/2010/main" val="181182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According to </a:t>
            </a:r>
            <a:r>
              <a:rPr lang="en-US" dirty="0"/>
              <a:t>NASA-Task Load Index Responses, 6 out of 8 participants felt the login task to Facebook using Lumos is not mentally demanded at all, suggesting that the Lumos prototype is easy to use.</a:t>
            </a:r>
          </a:p>
        </p:txBody>
      </p:sp>
      <p:sp>
        <p:nvSpPr>
          <p:cNvPr id="4" name="Slide Number Placeholder 3"/>
          <p:cNvSpPr>
            <a:spLocks noGrp="1"/>
          </p:cNvSpPr>
          <p:nvPr>
            <p:ph type="sldNum" sz="quarter" idx="5"/>
          </p:nvPr>
        </p:nvSpPr>
        <p:spPr/>
        <p:txBody>
          <a:bodyPr/>
          <a:lstStyle/>
          <a:p>
            <a:fld id="{6B07483F-D4A6-4728-907E-2F3FA9A9B3B4}" type="slidenum">
              <a:rPr lang="en-US"/>
              <a:t>20</a:t>
            </a:fld>
            <a:endParaRPr lang="en-US"/>
          </a:p>
        </p:txBody>
      </p:sp>
    </p:spTree>
    <p:extLst>
      <p:ext uri="{BB962C8B-B14F-4D97-AF65-F5344CB8AC3E}">
        <p14:creationId xmlns:p14="http://schemas.microsoft.com/office/powerpoint/2010/main" val="4095008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Users reported that more information on back-end and architecture of Lumos would be beneficial such that they could feel more confident Lumos protected their sensitive information.</a:t>
            </a:r>
          </a:p>
        </p:txBody>
      </p:sp>
      <p:sp>
        <p:nvSpPr>
          <p:cNvPr id="4" name="Slide Number Placeholder 3"/>
          <p:cNvSpPr>
            <a:spLocks noGrp="1"/>
          </p:cNvSpPr>
          <p:nvPr>
            <p:ph type="sldNum" sz="quarter" idx="5"/>
          </p:nvPr>
        </p:nvSpPr>
        <p:spPr/>
        <p:txBody>
          <a:bodyPr/>
          <a:lstStyle/>
          <a:p>
            <a:fld id="{6B07483F-D4A6-4728-907E-2F3FA9A9B3B4}" type="slidenum">
              <a:rPr lang="en-US"/>
              <a:t>21</a:t>
            </a:fld>
            <a:endParaRPr lang="en-US"/>
          </a:p>
        </p:txBody>
      </p:sp>
    </p:spTree>
    <p:extLst>
      <p:ext uri="{BB962C8B-B14F-4D97-AF65-F5344CB8AC3E}">
        <p14:creationId xmlns:p14="http://schemas.microsoft.com/office/powerpoint/2010/main" val="258177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Most participants commented that Lumo's visual design of the web banner, which was meant to remind users to check the url of the login page. Participants felt that the banner was not well-intergated to the page, and the visual design (font and color) made itself look suspecious.</a:t>
            </a:r>
          </a:p>
        </p:txBody>
      </p:sp>
      <p:sp>
        <p:nvSpPr>
          <p:cNvPr id="4" name="Slide Number Placeholder 3"/>
          <p:cNvSpPr>
            <a:spLocks noGrp="1"/>
          </p:cNvSpPr>
          <p:nvPr>
            <p:ph type="sldNum" sz="quarter" idx="5"/>
          </p:nvPr>
        </p:nvSpPr>
        <p:spPr/>
        <p:txBody>
          <a:bodyPr/>
          <a:lstStyle/>
          <a:p>
            <a:fld id="{6B07483F-D4A6-4728-907E-2F3FA9A9B3B4}" type="slidenum">
              <a:rPr lang="en-US"/>
              <a:t>22</a:t>
            </a:fld>
            <a:endParaRPr lang="en-US"/>
          </a:p>
        </p:txBody>
      </p:sp>
    </p:spTree>
    <p:extLst>
      <p:ext uri="{BB962C8B-B14F-4D97-AF65-F5344CB8AC3E}">
        <p14:creationId xmlns:p14="http://schemas.microsoft.com/office/powerpoint/2010/main" val="49623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Additionally, some participants mentioned that it was not visually clear whether they were in the comprimised computer or secure Raspberry Pi. Therefore, the visual design of Lumos prototype could be improved such that users could feel secure logging in with Lumos.</a:t>
            </a:r>
          </a:p>
        </p:txBody>
      </p:sp>
      <p:sp>
        <p:nvSpPr>
          <p:cNvPr id="4" name="Slide Number Placeholder 3"/>
          <p:cNvSpPr>
            <a:spLocks noGrp="1"/>
          </p:cNvSpPr>
          <p:nvPr>
            <p:ph type="sldNum" sz="quarter" idx="5"/>
          </p:nvPr>
        </p:nvSpPr>
        <p:spPr/>
        <p:txBody>
          <a:bodyPr/>
          <a:lstStyle/>
          <a:p>
            <a:fld id="{6B07483F-D4A6-4728-907E-2F3FA9A9B3B4}" type="slidenum">
              <a:rPr lang="en-US"/>
              <a:t>23</a:t>
            </a:fld>
            <a:endParaRPr lang="en-US"/>
          </a:p>
        </p:txBody>
      </p:sp>
    </p:spTree>
    <p:extLst>
      <p:ext uri="{BB962C8B-B14F-4D97-AF65-F5344CB8AC3E}">
        <p14:creationId xmlns:p14="http://schemas.microsoft.com/office/powerpoint/2010/main" val="660322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users felt the login process was not mentally demanding, 5 out of 8 users provided a feedback of wanting to fully automate the login process.</a:t>
            </a:r>
          </a:p>
        </p:txBody>
      </p:sp>
      <p:sp>
        <p:nvSpPr>
          <p:cNvPr id="4" name="Slide Number Placeholder 3"/>
          <p:cNvSpPr>
            <a:spLocks noGrp="1"/>
          </p:cNvSpPr>
          <p:nvPr>
            <p:ph type="sldNum" sz="quarter" idx="5"/>
          </p:nvPr>
        </p:nvSpPr>
        <p:spPr/>
        <p:txBody>
          <a:bodyPr/>
          <a:lstStyle/>
          <a:p>
            <a:fld id="{6B07483F-D4A6-4728-907E-2F3FA9A9B3B4}" type="slidenum">
              <a:rPr lang="en-US"/>
              <a:t>24</a:t>
            </a:fld>
            <a:endParaRPr lang="en-US"/>
          </a:p>
        </p:txBody>
      </p:sp>
    </p:spTree>
    <p:extLst>
      <p:ext uri="{BB962C8B-B14F-4D97-AF65-F5344CB8AC3E}">
        <p14:creationId xmlns:p14="http://schemas.microsoft.com/office/powerpoint/2010/main" val="63631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our motivation for the project or the problem we are looking to address.</a:t>
            </a:r>
          </a:p>
        </p:txBody>
      </p:sp>
      <p:sp>
        <p:nvSpPr>
          <p:cNvPr id="4" name="Slide Number Placeholder 3"/>
          <p:cNvSpPr>
            <a:spLocks noGrp="1"/>
          </p:cNvSpPr>
          <p:nvPr>
            <p:ph type="sldNum" sz="quarter" idx="5"/>
          </p:nvPr>
        </p:nvSpPr>
        <p:spPr/>
        <p:txBody>
          <a:bodyPr/>
          <a:lstStyle/>
          <a:p>
            <a:fld id="{6B07483F-D4A6-4728-907E-2F3FA9A9B3B4}" type="slidenum">
              <a:rPr lang="en-US"/>
              <a:t>2</a:t>
            </a:fld>
            <a:endParaRPr lang="en-US"/>
          </a:p>
        </p:txBody>
      </p:sp>
    </p:spTree>
    <p:extLst>
      <p:ext uri="{BB962C8B-B14F-4D97-AF65-F5344CB8AC3E}">
        <p14:creationId xmlns:p14="http://schemas.microsoft.com/office/powerpoint/2010/main" val="378622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out of 8 users mention the waiting time to be redirected between the compromised computer and Raspberry Pi was slow and could be improved such that Lumos could become easier to use.</a:t>
            </a:r>
          </a:p>
        </p:txBody>
      </p:sp>
      <p:sp>
        <p:nvSpPr>
          <p:cNvPr id="4" name="Slide Number Placeholder 3"/>
          <p:cNvSpPr>
            <a:spLocks noGrp="1"/>
          </p:cNvSpPr>
          <p:nvPr>
            <p:ph type="sldNum" sz="quarter" idx="5"/>
          </p:nvPr>
        </p:nvSpPr>
        <p:spPr/>
        <p:txBody>
          <a:bodyPr/>
          <a:lstStyle/>
          <a:p>
            <a:fld id="{6B07483F-D4A6-4728-907E-2F3FA9A9B3B4}" type="slidenum">
              <a:rPr lang="en-US"/>
              <a:t>25</a:t>
            </a:fld>
            <a:endParaRPr lang="en-US"/>
          </a:p>
        </p:txBody>
      </p:sp>
    </p:spTree>
    <p:extLst>
      <p:ext uri="{BB962C8B-B14F-4D97-AF65-F5344CB8AC3E}">
        <p14:creationId xmlns:p14="http://schemas.microsoft.com/office/powerpoint/2010/main" val="129522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the result from user study, there are four aspects we could improve user experience. </a:t>
            </a:r>
          </a:p>
        </p:txBody>
      </p:sp>
      <p:sp>
        <p:nvSpPr>
          <p:cNvPr id="4" name="Slide Number Placeholder 3"/>
          <p:cNvSpPr>
            <a:spLocks noGrp="1"/>
          </p:cNvSpPr>
          <p:nvPr>
            <p:ph type="sldNum" sz="quarter" idx="5"/>
          </p:nvPr>
        </p:nvSpPr>
        <p:spPr/>
        <p:txBody>
          <a:bodyPr/>
          <a:lstStyle/>
          <a:p>
            <a:fld id="{6B07483F-D4A6-4728-907E-2F3FA9A9B3B4}" type="slidenum">
              <a:rPr lang="en-US"/>
              <a:t>26</a:t>
            </a:fld>
            <a:endParaRPr lang="en-US"/>
          </a:p>
        </p:txBody>
      </p:sp>
    </p:spTree>
    <p:extLst>
      <p:ext uri="{BB962C8B-B14F-4D97-AF65-F5344CB8AC3E}">
        <p14:creationId xmlns:p14="http://schemas.microsoft.com/office/powerpoint/2010/main" val="240234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authentication works to audience who might not know</a:t>
            </a:r>
          </a:p>
        </p:txBody>
      </p:sp>
      <p:sp>
        <p:nvSpPr>
          <p:cNvPr id="4" name="Slide Number Placeholder 3"/>
          <p:cNvSpPr>
            <a:spLocks noGrp="1"/>
          </p:cNvSpPr>
          <p:nvPr>
            <p:ph type="sldNum" sz="quarter" idx="5"/>
          </p:nvPr>
        </p:nvSpPr>
        <p:spPr/>
        <p:txBody>
          <a:bodyPr/>
          <a:lstStyle/>
          <a:p>
            <a:fld id="{6B07483F-D4A6-4728-907E-2F3FA9A9B3B4}" type="slidenum">
              <a:rPr lang="en-US" smtClean="0"/>
              <a:t>28</a:t>
            </a:fld>
            <a:endParaRPr lang="en-US"/>
          </a:p>
        </p:txBody>
      </p:sp>
    </p:spTree>
    <p:extLst>
      <p:ext uri="{BB962C8B-B14F-4D97-AF65-F5344CB8AC3E}">
        <p14:creationId xmlns:p14="http://schemas.microsoft.com/office/powerpoint/2010/main" val="317095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07483F-D4A6-4728-907E-2F3FA9A9B3B4}" type="slidenum">
              <a:rPr lang="en-US" smtClean="0"/>
              <a:t>30</a:t>
            </a:fld>
            <a:endParaRPr lang="en-US"/>
          </a:p>
        </p:txBody>
      </p:sp>
    </p:spTree>
    <p:extLst>
      <p:ext uri="{BB962C8B-B14F-4D97-AF65-F5344CB8AC3E}">
        <p14:creationId xmlns:p14="http://schemas.microsoft.com/office/powerpoint/2010/main" val="259437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Sensitive data can enable fraudulent users to access financial information, medical records, etc. They can perpetrate credit card or identity fraud, which hurts businesses and people.</a:t>
            </a:r>
          </a:p>
        </p:txBody>
      </p:sp>
      <p:sp>
        <p:nvSpPr>
          <p:cNvPr id="4" name="Slide Number Placeholder 3"/>
          <p:cNvSpPr>
            <a:spLocks noGrp="1"/>
          </p:cNvSpPr>
          <p:nvPr>
            <p:ph type="sldNum" sz="quarter" idx="5"/>
          </p:nvPr>
        </p:nvSpPr>
        <p:spPr/>
        <p:txBody>
          <a:bodyPr/>
          <a:lstStyle/>
          <a:p>
            <a:fld id="{6B07483F-D4A6-4728-907E-2F3FA9A9B3B4}" type="slidenum">
              <a:rPr lang="en-US"/>
              <a:t>3</a:t>
            </a:fld>
            <a:endParaRPr lang="en-US"/>
          </a:p>
        </p:txBody>
      </p:sp>
    </p:spTree>
    <p:extLst>
      <p:ext uri="{BB962C8B-B14F-4D97-AF65-F5344CB8AC3E}">
        <p14:creationId xmlns:p14="http://schemas.microsoft.com/office/powerpoint/2010/main" val="520009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Malicious attackers and key loggers caused over a billion dollars of bitcoin to be stolen in 2018.</a:t>
            </a:r>
          </a:p>
        </p:txBody>
      </p:sp>
      <p:sp>
        <p:nvSpPr>
          <p:cNvPr id="4" name="Slide Number Placeholder 3"/>
          <p:cNvSpPr>
            <a:spLocks noGrp="1"/>
          </p:cNvSpPr>
          <p:nvPr>
            <p:ph type="sldNum" sz="quarter" idx="5"/>
          </p:nvPr>
        </p:nvSpPr>
        <p:spPr/>
        <p:txBody>
          <a:bodyPr/>
          <a:lstStyle/>
          <a:p>
            <a:fld id="{6B07483F-D4A6-4728-907E-2F3FA9A9B3B4}" type="slidenum">
              <a:rPr lang="en-US"/>
              <a:t>4</a:t>
            </a:fld>
            <a:endParaRPr lang="en-US"/>
          </a:p>
        </p:txBody>
      </p:sp>
    </p:spTree>
    <p:extLst>
      <p:ext uri="{BB962C8B-B14F-4D97-AF65-F5344CB8AC3E}">
        <p14:creationId xmlns:p14="http://schemas.microsoft.com/office/powerpoint/2010/main" val="169774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Difficulty for users lies in the setup of all the hardware. Developers have a difficult time with deprecated libraries and systems as well as matching out-of-date hardware. The efficacy of the system relies on users following cues from raspberry pi lights indicating system security.</a:t>
            </a:r>
          </a:p>
        </p:txBody>
      </p:sp>
      <p:sp>
        <p:nvSpPr>
          <p:cNvPr id="4" name="Slide Number Placeholder 3"/>
          <p:cNvSpPr>
            <a:spLocks noGrp="1"/>
          </p:cNvSpPr>
          <p:nvPr>
            <p:ph type="sldNum" sz="quarter" idx="5"/>
          </p:nvPr>
        </p:nvSpPr>
        <p:spPr/>
        <p:txBody>
          <a:bodyPr/>
          <a:lstStyle/>
          <a:p>
            <a:fld id="{6B07483F-D4A6-4728-907E-2F3FA9A9B3B4}" type="slidenum">
              <a:rPr lang="en-US"/>
              <a:t>5</a:t>
            </a:fld>
            <a:endParaRPr lang="en-US"/>
          </a:p>
        </p:txBody>
      </p:sp>
    </p:spTree>
    <p:extLst>
      <p:ext uri="{BB962C8B-B14F-4D97-AF65-F5344CB8AC3E}">
        <p14:creationId xmlns:p14="http://schemas.microsoft.com/office/powerpoint/2010/main" val="8383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07483F-D4A6-4728-907E-2F3FA9A9B3B4}" type="slidenum">
              <a:rPr lang="en-US" smtClean="0"/>
              <a:t>7</a:t>
            </a:fld>
            <a:endParaRPr lang="en-US"/>
          </a:p>
        </p:txBody>
      </p:sp>
    </p:spTree>
    <p:extLst>
      <p:ext uri="{BB962C8B-B14F-4D97-AF65-F5344CB8AC3E}">
        <p14:creationId xmlns:p14="http://schemas.microsoft.com/office/powerpoint/2010/main" val="526084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sure to watch the presentation in slide show mode. Lot’s of animations will make this slide not as cluttered</a:t>
            </a:r>
          </a:p>
        </p:txBody>
      </p:sp>
      <p:sp>
        <p:nvSpPr>
          <p:cNvPr id="4" name="Slide Number Placeholder 3"/>
          <p:cNvSpPr>
            <a:spLocks noGrp="1"/>
          </p:cNvSpPr>
          <p:nvPr>
            <p:ph type="sldNum" sz="quarter" idx="5"/>
          </p:nvPr>
        </p:nvSpPr>
        <p:spPr/>
        <p:txBody>
          <a:bodyPr/>
          <a:lstStyle/>
          <a:p>
            <a:fld id="{6B07483F-D4A6-4728-907E-2F3FA9A9B3B4}" type="slidenum">
              <a:rPr lang="en-US" smtClean="0"/>
              <a:t>10</a:t>
            </a:fld>
            <a:endParaRPr lang="en-US"/>
          </a:p>
        </p:txBody>
      </p:sp>
    </p:spTree>
    <p:extLst>
      <p:ext uri="{BB962C8B-B14F-4D97-AF65-F5344CB8AC3E}">
        <p14:creationId xmlns:p14="http://schemas.microsoft.com/office/powerpoint/2010/main" val="411092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07483F-D4A6-4728-907E-2F3FA9A9B3B4}" type="slidenum">
              <a:rPr lang="en-US" smtClean="0"/>
              <a:t>11</a:t>
            </a:fld>
            <a:endParaRPr lang="en-US"/>
          </a:p>
        </p:txBody>
      </p:sp>
    </p:spTree>
    <p:extLst>
      <p:ext uri="{BB962C8B-B14F-4D97-AF65-F5344CB8AC3E}">
        <p14:creationId xmlns:p14="http://schemas.microsoft.com/office/powerpoint/2010/main" val="17079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security community keeps finding new vulnerabilities in Intel SGX. Latest: March 10, 2020 - Load Value Injection. Unclear if enclaves are possible to be completely secure. Better to use separate hardware like Notary.</a:t>
            </a:r>
          </a:p>
        </p:txBody>
      </p:sp>
      <p:sp>
        <p:nvSpPr>
          <p:cNvPr id="4" name="Slide Number Placeholder 3"/>
          <p:cNvSpPr>
            <a:spLocks noGrp="1"/>
          </p:cNvSpPr>
          <p:nvPr>
            <p:ph type="sldNum" sz="quarter" idx="5"/>
          </p:nvPr>
        </p:nvSpPr>
        <p:spPr/>
        <p:txBody>
          <a:bodyPr/>
          <a:lstStyle/>
          <a:p>
            <a:fld id="{6B07483F-D4A6-4728-907E-2F3FA9A9B3B4}" type="slidenum">
              <a:rPr lang="en-US" smtClean="0"/>
              <a:t>13</a:t>
            </a:fld>
            <a:endParaRPr lang="en-US"/>
          </a:p>
        </p:txBody>
      </p:sp>
    </p:spTree>
    <p:extLst>
      <p:ext uri="{BB962C8B-B14F-4D97-AF65-F5344CB8AC3E}">
        <p14:creationId xmlns:p14="http://schemas.microsoft.com/office/powerpoint/2010/main" val="74913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139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234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264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329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882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424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33338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458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56290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972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127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99992844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pixabay.com/en/computer-laptop-macbook-technology-1330162/" TargetMode="External"/><Relationship Id="rId5" Type="http://schemas.openxmlformats.org/officeDocument/2006/relationships/image" Target="../media/image37.png"/><Relationship Id="rId4" Type="http://schemas.openxmlformats.org/officeDocument/2006/relationships/hyperlink" Target="http://pngimg.com/download/25949"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pngimg.com/download/25949" TargetMode="Externa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hyperlink" Target="https://pixabay.com/en/computer-laptop-macbook-technology-1330162/"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70908" y="1220919"/>
            <a:ext cx="5425781" cy="2387600"/>
          </a:xfrm>
        </p:spPr>
        <p:txBody>
          <a:bodyPr>
            <a:normAutofit/>
          </a:bodyPr>
          <a:lstStyle/>
          <a:p>
            <a:pPr algn="l"/>
            <a:r>
              <a:rPr lang="en-US" b="1">
                <a:latin typeface="Abadi"/>
                <a:cs typeface="Calibri Light"/>
              </a:rPr>
              <a:t>LUMOS</a:t>
            </a:r>
            <a:endParaRPr lang="en-US" b="1">
              <a:latin typeface="Abadi"/>
            </a:endParaRPr>
          </a:p>
        </p:txBody>
      </p:sp>
      <p:sp>
        <p:nvSpPr>
          <p:cNvPr id="3" name="Subtitle 2"/>
          <p:cNvSpPr>
            <a:spLocks noGrp="1"/>
          </p:cNvSpPr>
          <p:nvPr>
            <p:ph type="subTitle" idx="1"/>
          </p:nvPr>
        </p:nvSpPr>
        <p:spPr>
          <a:xfrm>
            <a:off x="970908" y="3700594"/>
            <a:ext cx="5425781" cy="1655762"/>
          </a:xfrm>
        </p:spPr>
        <p:txBody>
          <a:bodyPr vert="horz" lIns="91440" tIns="45720" rIns="91440" bIns="45720" rtlCol="0" anchor="t">
            <a:normAutofit/>
          </a:bodyPr>
          <a:lstStyle/>
          <a:p>
            <a:pPr algn="l"/>
            <a:r>
              <a:rPr lang="en-US">
                <a:latin typeface="Arial"/>
                <a:ea typeface="+mn-lt"/>
                <a:cs typeface="+mn-lt"/>
              </a:rPr>
              <a:t>An improved approach to </a:t>
            </a:r>
            <a:endParaRPr lang="en-US">
              <a:latin typeface="Arial"/>
              <a:cs typeface="Arial"/>
            </a:endParaRPr>
          </a:p>
          <a:p>
            <a:pPr algn="l"/>
            <a:r>
              <a:rPr lang="en-US">
                <a:latin typeface="Arial"/>
                <a:ea typeface="+mn-lt"/>
                <a:cs typeface="+mn-lt"/>
              </a:rPr>
              <a:t>protecting sensitive information through web browsers</a:t>
            </a:r>
            <a:br>
              <a:rPr lang="en-US">
                <a:latin typeface="Arial"/>
              </a:rPr>
            </a:br>
            <a:endParaRPr lang="en-US">
              <a:latin typeface="Arial"/>
              <a:cs typeface="Arial"/>
            </a:endParaRPr>
          </a:p>
        </p:txBody>
      </p:sp>
      <p:sp>
        <p:nvSpPr>
          <p:cNvPr id="37" name="Freeform: Shape 40">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42">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lock Arc 44">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Shape 46">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48">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3" name="Arc 52">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2C6170F5-8E4A-4F10-950C-5F5183A51776}"/>
              </a:ext>
            </a:extLst>
          </p:cNvPr>
          <p:cNvSpPr txBox="1"/>
          <p:nvPr/>
        </p:nvSpPr>
        <p:spPr>
          <a:xfrm>
            <a:off x="1736689" y="331987"/>
            <a:ext cx="1786463" cy="523220"/>
          </a:xfrm>
          <a:prstGeom prst="rect">
            <a:avLst/>
          </a:prstGeom>
          <a:noFill/>
        </p:spPr>
        <p:txBody>
          <a:bodyPr wrap="square" rtlCol="0">
            <a:spAutoFit/>
          </a:bodyPr>
          <a:lstStyle/>
          <a:p>
            <a:pPr algn="ctr"/>
            <a:r>
              <a:rPr lang="en-US" sz="2800"/>
              <a:t>Host</a:t>
            </a:r>
            <a:endParaRPr lang="en-US"/>
          </a:p>
        </p:txBody>
      </p:sp>
      <p:sp>
        <p:nvSpPr>
          <p:cNvPr id="42" name="Rectangle: Rounded Corners 41">
            <a:extLst>
              <a:ext uri="{FF2B5EF4-FFF2-40B4-BE49-F238E27FC236}">
                <a16:creationId xmlns:a16="http://schemas.microsoft.com/office/drawing/2014/main" id="{43CD1266-0479-4450-B143-BD8DD52057A4}"/>
              </a:ext>
            </a:extLst>
          </p:cNvPr>
          <p:cNvSpPr/>
          <p:nvPr/>
        </p:nvSpPr>
        <p:spPr>
          <a:xfrm>
            <a:off x="190861" y="331987"/>
            <a:ext cx="4735116" cy="64099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endParaRPr lang="en-US">
              <a:solidFill>
                <a:schemeClr val="tx1"/>
              </a:solidFill>
            </a:endParaRPr>
          </a:p>
        </p:txBody>
      </p:sp>
      <p:sp>
        <p:nvSpPr>
          <p:cNvPr id="5" name="Rectangle 4">
            <a:extLst>
              <a:ext uri="{FF2B5EF4-FFF2-40B4-BE49-F238E27FC236}">
                <a16:creationId xmlns:a16="http://schemas.microsoft.com/office/drawing/2014/main" id="{0511F860-0F27-4F70-AEA6-4AA83960829B}"/>
              </a:ext>
            </a:extLst>
          </p:cNvPr>
          <p:cNvSpPr/>
          <p:nvPr/>
        </p:nvSpPr>
        <p:spPr>
          <a:xfrm>
            <a:off x="515015" y="907055"/>
            <a:ext cx="4091709" cy="262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t>VNC/Remote Desktop Session</a:t>
            </a:r>
          </a:p>
        </p:txBody>
      </p:sp>
      <p:sp>
        <p:nvSpPr>
          <p:cNvPr id="12" name="Rectangle: Rounded Corners 11">
            <a:extLst>
              <a:ext uri="{FF2B5EF4-FFF2-40B4-BE49-F238E27FC236}">
                <a16:creationId xmlns:a16="http://schemas.microsoft.com/office/drawing/2014/main" id="{5ACEBD80-A31A-4D9B-945E-A56A4EEDBB0F}"/>
              </a:ext>
            </a:extLst>
          </p:cNvPr>
          <p:cNvSpPr/>
          <p:nvPr/>
        </p:nvSpPr>
        <p:spPr>
          <a:xfrm>
            <a:off x="7033122" y="221673"/>
            <a:ext cx="4941823" cy="64099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endParaRPr lang="en-US">
              <a:solidFill>
                <a:schemeClr val="tx1"/>
              </a:solidFill>
            </a:endParaRPr>
          </a:p>
        </p:txBody>
      </p:sp>
      <p:pic>
        <p:nvPicPr>
          <p:cNvPr id="14" name="Picture 13">
            <a:extLst>
              <a:ext uri="{FF2B5EF4-FFF2-40B4-BE49-F238E27FC236}">
                <a16:creationId xmlns:a16="http://schemas.microsoft.com/office/drawing/2014/main" id="{194A8A5B-3730-465C-B9B2-143A4888C30A}"/>
              </a:ext>
            </a:extLst>
          </p:cNvPr>
          <p:cNvPicPr>
            <a:picLocks noChangeAspect="1"/>
          </p:cNvPicPr>
          <p:nvPr/>
        </p:nvPicPr>
        <p:blipFill>
          <a:blip r:embed="rId3"/>
          <a:stretch>
            <a:fillRect/>
          </a:stretch>
        </p:blipFill>
        <p:spPr>
          <a:xfrm>
            <a:off x="906854" y="1204732"/>
            <a:ext cx="3416599" cy="2327758"/>
          </a:xfrm>
          <a:prstGeom prst="rect">
            <a:avLst/>
          </a:prstGeom>
        </p:spPr>
      </p:pic>
      <p:sp>
        <p:nvSpPr>
          <p:cNvPr id="15" name="Oval 14">
            <a:extLst>
              <a:ext uri="{FF2B5EF4-FFF2-40B4-BE49-F238E27FC236}">
                <a16:creationId xmlns:a16="http://schemas.microsoft.com/office/drawing/2014/main" id="{85DD76E6-AED9-403B-8629-61B7DD984D85}"/>
              </a:ext>
            </a:extLst>
          </p:cNvPr>
          <p:cNvSpPr/>
          <p:nvPr/>
        </p:nvSpPr>
        <p:spPr>
          <a:xfrm>
            <a:off x="3900580" y="1311685"/>
            <a:ext cx="184727" cy="193963"/>
          </a:xfrm>
          <a:prstGeom prst="ellipse">
            <a:avLst/>
          </a:prstGeom>
          <a:no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2431D34-D7D8-4CBA-8706-56665319BABB}"/>
              </a:ext>
            </a:extLst>
          </p:cNvPr>
          <p:cNvCxnSpPr>
            <a:cxnSpLocks/>
            <a:stCxn id="15" idx="0"/>
            <a:endCxn id="25" idx="1"/>
          </p:cNvCxnSpPr>
          <p:nvPr/>
        </p:nvCxnSpPr>
        <p:spPr>
          <a:xfrm flipV="1">
            <a:off x="3992944" y="443919"/>
            <a:ext cx="1242997" cy="867766"/>
          </a:xfrm>
          <a:prstGeom prst="line">
            <a:avLst/>
          </a:prstGeom>
          <a:ln w="28575">
            <a:solidFill>
              <a:srgbClr val="CC72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A56DE2-B5A9-48F3-B999-5700EBF31BE3}"/>
              </a:ext>
            </a:extLst>
          </p:cNvPr>
          <p:cNvCxnSpPr>
            <a:cxnSpLocks/>
            <a:stCxn id="15" idx="4"/>
          </p:cNvCxnSpPr>
          <p:nvPr/>
        </p:nvCxnSpPr>
        <p:spPr>
          <a:xfrm flipV="1">
            <a:off x="3992944" y="975483"/>
            <a:ext cx="1316920" cy="530165"/>
          </a:xfrm>
          <a:prstGeom prst="line">
            <a:avLst/>
          </a:prstGeom>
          <a:ln w="28575">
            <a:solidFill>
              <a:srgbClr val="CC724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6F582AE-6408-4BE3-8B77-ABF7E704D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479" y="453520"/>
            <a:ext cx="365792" cy="365792"/>
          </a:xfrm>
          <a:prstGeom prst="rect">
            <a:avLst/>
          </a:prstGeom>
        </p:spPr>
      </p:pic>
      <p:sp>
        <p:nvSpPr>
          <p:cNvPr id="25" name="Oval 24">
            <a:extLst>
              <a:ext uri="{FF2B5EF4-FFF2-40B4-BE49-F238E27FC236}">
                <a16:creationId xmlns:a16="http://schemas.microsoft.com/office/drawing/2014/main" id="{A9E4CD06-5C88-403F-A92D-9898BD1481DD}"/>
              </a:ext>
            </a:extLst>
          </p:cNvPr>
          <p:cNvSpPr/>
          <p:nvPr/>
        </p:nvSpPr>
        <p:spPr>
          <a:xfrm>
            <a:off x="5141321" y="351074"/>
            <a:ext cx="646108" cy="633988"/>
          </a:xfrm>
          <a:prstGeom prst="ellipse">
            <a:avLst/>
          </a:prstGeom>
          <a:noFill/>
          <a:ln w="38100">
            <a:solidFill>
              <a:srgbClr val="CC724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21C7BC1-DE60-4DD6-967C-1FC12FA705F4}"/>
              </a:ext>
            </a:extLst>
          </p:cNvPr>
          <p:cNvPicPr>
            <a:picLocks noChangeAspect="1"/>
          </p:cNvPicPr>
          <p:nvPr/>
        </p:nvPicPr>
        <p:blipFill>
          <a:blip r:embed="rId5"/>
          <a:stretch>
            <a:fillRect/>
          </a:stretch>
        </p:blipFill>
        <p:spPr>
          <a:xfrm>
            <a:off x="7370620" y="2013184"/>
            <a:ext cx="3925454" cy="2674445"/>
          </a:xfrm>
          <a:prstGeom prst="rect">
            <a:avLst/>
          </a:prstGeom>
        </p:spPr>
      </p:pic>
      <p:sp>
        <p:nvSpPr>
          <p:cNvPr id="29" name="TextBox 28">
            <a:extLst>
              <a:ext uri="{FF2B5EF4-FFF2-40B4-BE49-F238E27FC236}">
                <a16:creationId xmlns:a16="http://schemas.microsoft.com/office/drawing/2014/main" id="{01FC6301-0A2D-4118-BA70-EB5515D52E18}"/>
              </a:ext>
            </a:extLst>
          </p:cNvPr>
          <p:cNvSpPr txBox="1"/>
          <p:nvPr/>
        </p:nvSpPr>
        <p:spPr>
          <a:xfrm>
            <a:off x="8610801" y="276498"/>
            <a:ext cx="1786463" cy="523220"/>
          </a:xfrm>
          <a:prstGeom prst="rect">
            <a:avLst/>
          </a:prstGeom>
          <a:noFill/>
        </p:spPr>
        <p:txBody>
          <a:bodyPr wrap="square" rtlCol="0">
            <a:spAutoFit/>
          </a:bodyPr>
          <a:lstStyle/>
          <a:p>
            <a:pPr algn="ctr"/>
            <a:r>
              <a:rPr lang="en-US" sz="2800"/>
              <a:t>Client</a:t>
            </a:r>
            <a:endParaRPr lang="en-US"/>
          </a:p>
        </p:txBody>
      </p:sp>
      <p:sp>
        <p:nvSpPr>
          <p:cNvPr id="32" name="Arrow: Right 31">
            <a:extLst>
              <a:ext uri="{FF2B5EF4-FFF2-40B4-BE49-F238E27FC236}">
                <a16:creationId xmlns:a16="http://schemas.microsoft.com/office/drawing/2014/main" id="{AA00724F-3797-443E-8833-F881243BA24E}"/>
              </a:ext>
            </a:extLst>
          </p:cNvPr>
          <p:cNvSpPr/>
          <p:nvPr/>
        </p:nvSpPr>
        <p:spPr>
          <a:xfrm rot="1292683">
            <a:off x="5059758" y="2066992"/>
            <a:ext cx="1935613" cy="961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Launches Chrome </a:t>
            </a:r>
          </a:p>
        </p:txBody>
      </p:sp>
      <p:sp>
        <p:nvSpPr>
          <p:cNvPr id="34" name="Arrow: Right 33">
            <a:extLst>
              <a:ext uri="{FF2B5EF4-FFF2-40B4-BE49-F238E27FC236}">
                <a16:creationId xmlns:a16="http://schemas.microsoft.com/office/drawing/2014/main" id="{BBA893B8-0FFB-4FAB-A4A9-E2886FEC1A25}"/>
              </a:ext>
            </a:extLst>
          </p:cNvPr>
          <p:cNvSpPr/>
          <p:nvPr/>
        </p:nvSpPr>
        <p:spPr>
          <a:xfrm>
            <a:off x="409164" y="1139050"/>
            <a:ext cx="3416599" cy="582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Step 1: Click on Lumos extension</a:t>
            </a:r>
          </a:p>
        </p:txBody>
      </p:sp>
      <p:sp>
        <p:nvSpPr>
          <p:cNvPr id="36" name="Arrow: Right 35">
            <a:extLst>
              <a:ext uri="{FF2B5EF4-FFF2-40B4-BE49-F238E27FC236}">
                <a16:creationId xmlns:a16="http://schemas.microsoft.com/office/drawing/2014/main" id="{9B091C4C-8E86-4F6F-B763-B370645B897D}"/>
              </a:ext>
            </a:extLst>
          </p:cNvPr>
          <p:cNvSpPr/>
          <p:nvPr/>
        </p:nvSpPr>
        <p:spPr>
          <a:xfrm>
            <a:off x="7762459" y="2174124"/>
            <a:ext cx="1869371" cy="582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Step 2: Log in</a:t>
            </a:r>
          </a:p>
        </p:txBody>
      </p:sp>
      <p:sp>
        <p:nvSpPr>
          <p:cNvPr id="38" name="Rectangle 37">
            <a:extLst>
              <a:ext uri="{FF2B5EF4-FFF2-40B4-BE49-F238E27FC236}">
                <a16:creationId xmlns:a16="http://schemas.microsoft.com/office/drawing/2014/main" id="{351820A9-26DF-4E9A-9FBB-4D5D4CCE366A}"/>
              </a:ext>
            </a:extLst>
          </p:cNvPr>
          <p:cNvSpPr/>
          <p:nvPr/>
        </p:nvSpPr>
        <p:spPr>
          <a:xfrm>
            <a:off x="515014" y="3745302"/>
            <a:ext cx="4091709" cy="262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t>VNC/Remote Desktop Session</a:t>
            </a:r>
          </a:p>
        </p:txBody>
      </p:sp>
      <p:pic>
        <p:nvPicPr>
          <p:cNvPr id="37" name="Picture 36">
            <a:extLst>
              <a:ext uri="{FF2B5EF4-FFF2-40B4-BE49-F238E27FC236}">
                <a16:creationId xmlns:a16="http://schemas.microsoft.com/office/drawing/2014/main" id="{2B8A77ED-73BC-43E2-8B01-90E580570B0F}"/>
              </a:ext>
            </a:extLst>
          </p:cNvPr>
          <p:cNvPicPr>
            <a:picLocks noChangeAspect="1"/>
          </p:cNvPicPr>
          <p:nvPr/>
        </p:nvPicPr>
        <p:blipFill>
          <a:blip r:embed="rId6"/>
          <a:stretch>
            <a:fillRect/>
          </a:stretch>
        </p:blipFill>
        <p:spPr>
          <a:xfrm>
            <a:off x="872701" y="4044182"/>
            <a:ext cx="3414834" cy="2326555"/>
          </a:xfrm>
          <a:prstGeom prst="rect">
            <a:avLst/>
          </a:prstGeom>
        </p:spPr>
      </p:pic>
      <p:sp>
        <p:nvSpPr>
          <p:cNvPr id="39" name="Arrow: Left 38">
            <a:extLst>
              <a:ext uri="{FF2B5EF4-FFF2-40B4-BE49-F238E27FC236}">
                <a16:creationId xmlns:a16="http://schemas.microsoft.com/office/drawing/2014/main" id="{45580183-C1B6-444C-8FBA-EEAF287CD703}"/>
              </a:ext>
            </a:extLst>
          </p:cNvPr>
          <p:cNvSpPr/>
          <p:nvPr/>
        </p:nvSpPr>
        <p:spPr>
          <a:xfrm rot="19782676">
            <a:off x="4924044" y="4142417"/>
            <a:ext cx="2013817" cy="11738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Sends Session Cookies</a:t>
            </a:r>
          </a:p>
        </p:txBody>
      </p:sp>
      <p:sp>
        <p:nvSpPr>
          <p:cNvPr id="40" name="TextBox 39">
            <a:extLst>
              <a:ext uri="{FF2B5EF4-FFF2-40B4-BE49-F238E27FC236}">
                <a16:creationId xmlns:a16="http://schemas.microsoft.com/office/drawing/2014/main" id="{5A3A5B09-C642-42C4-9469-0573B5CD5485}"/>
              </a:ext>
            </a:extLst>
          </p:cNvPr>
          <p:cNvSpPr txBox="1"/>
          <p:nvPr/>
        </p:nvSpPr>
        <p:spPr>
          <a:xfrm>
            <a:off x="4868091" y="773828"/>
            <a:ext cx="1472666" cy="646331"/>
          </a:xfrm>
          <a:prstGeom prst="rect">
            <a:avLst/>
          </a:prstGeom>
          <a:noFill/>
        </p:spPr>
        <p:txBody>
          <a:bodyPr wrap="square" rtlCol="0">
            <a:spAutoFit/>
          </a:bodyPr>
          <a:lstStyle/>
          <a:p>
            <a:r>
              <a:rPr lang="en-US" sz="3600" b="1" i="1"/>
              <a:t>Before</a:t>
            </a:r>
          </a:p>
        </p:txBody>
      </p:sp>
      <p:sp>
        <p:nvSpPr>
          <p:cNvPr id="41" name="TextBox 40">
            <a:extLst>
              <a:ext uri="{FF2B5EF4-FFF2-40B4-BE49-F238E27FC236}">
                <a16:creationId xmlns:a16="http://schemas.microsoft.com/office/drawing/2014/main" id="{108A4CEB-7547-4F88-A70B-29B711EB0F88}"/>
              </a:ext>
            </a:extLst>
          </p:cNvPr>
          <p:cNvSpPr txBox="1"/>
          <p:nvPr/>
        </p:nvSpPr>
        <p:spPr>
          <a:xfrm>
            <a:off x="4925977" y="5743778"/>
            <a:ext cx="1472666" cy="646331"/>
          </a:xfrm>
          <a:prstGeom prst="rect">
            <a:avLst/>
          </a:prstGeom>
          <a:noFill/>
        </p:spPr>
        <p:txBody>
          <a:bodyPr wrap="square" rtlCol="0">
            <a:spAutoFit/>
          </a:bodyPr>
          <a:lstStyle/>
          <a:p>
            <a:r>
              <a:rPr lang="en-US" sz="3600" b="1" i="1"/>
              <a:t>After</a:t>
            </a:r>
          </a:p>
        </p:txBody>
      </p:sp>
    </p:spTree>
    <p:extLst>
      <p:ext uri="{BB962C8B-B14F-4D97-AF65-F5344CB8AC3E}">
        <p14:creationId xmlns:p14="http://schemas.microsoft.com/office/powerpoint/2010/main" val="383166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9"/>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2" grpId="0" animBg="1"/>
      <p:bldP spid="32" grpId="1" animBg="1"/>
      <p:bldP spid="34" grpId="0" animBg="1"/>
      <p:bldP spid="34" grpId="1" animBg="1"/>
      <p:bldP spid="36" grpId="0" animBg="1"/>
      <p:bldP spid="36" grpId="1" animBg="1"/>
      <p:bldP spid="38" grpId="0" animBg="1"/>
      <p:bldP spid="39" grpId="0" animBg="1"/>
      <p:bldP spid="39" grpId="1" animBg="1"/>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76A1C-C5E6-4A2A-8DD7-5CCEFA49A876}"/>
              </a:ext>
            </a:extLst>
          </p:cNvPr>
          <p:cNvSpPr>
            <a:spLocks noGrp="1"/>
          </p:cNvSpPr>
          <p:nvPr>
            <p:ph type="title"/>
          </p:nvPr>
        </p:nvSpPr>
        <p:spPr>
          <a:xfrm>
            <a:off x="686834" y="591344"/>
            <a:ext cx="3200400" cy="5585619"/>
          </a:xfrm>
        </p:spPr>
        <p:txBody>
          <a:bodyPr>
            <a:normAutofit/>
          </a:bodyPr>
          <a:lstStyle/>
          <a:p>
            <a:r>
              <a:rPr lang="en-US">
                <a:solidFill>
                  <a:srgbClr val="FFFFFF"/>
                </a:solidFill>
              </a:rPr>
              <a:t>Lumos Components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8A3F637F-952A-4A1B-B8C2-CD0F02E96957}"/>
              </a:ext>
            </a:extLst>
          </p:cNvPr>
          <p:cNvGraphicFramePr>
            <a:graphicFrameLocks/>
          </p:cNvGraphicFramePr>
          <p:nvPr>
            <p:extLst>
              <p:ext uri="{D42A27DB-BD31-4B8C-83A1-F6EECF244321}">
                <p14:modId xmlns:p14="http://schemas.microsoft.com/office/powerpoint/2010/main" val="4236883884"/>
              </p:ext>
            </p:extLst>
          </p:nvPr>
        </p:nvGraphicFramePr>
        <p:xfrm>
          <a:off x="5155379" y="319088"/>
          <a:ext cx="6478456" cy="6331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8">
            <a:extLst>
              <a:ext uri="{FF2B5EF4-FFF2-40B4-BE49-F238E27FC236}">
                <a16:creationId xmlns:a16="http://schemas.microsoft.com/office/drawing/2014/main" id="{657C1CCD-18D6-4594-A819-A1E9F27ED549}"/>
              </a:ext>
            </a:extLst>
          </p:cNvPr>
          <p:cNvSpPr/>
          <p:nvPr/>
        </p:nvSpPr>
        <p:spPr>
          <a:xfrm>
            <a:off x="7642459" y="2310063"/>
            <a:ext cx="2521819" cy="8181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3E59AB5-D031-4822-A13E-8A511AD36F83}"/>
              </a:ext>
            </a:extLst>
          </p:cNvPr>
          <p:cNvSpPr/>
          <p:nvPr/>
        </p:nvSpPr>
        <p:spPr>
          <a:xfrm>
            <a:off x="7654587" y="4855528"/>
            <a:ext cx="2521819" cy="46645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86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CB097C-1F57-445F-B562-11C7D331674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Lumos components are widely available and supported on many platforms</a:t>
            </a:r>
          </a:p>
        </p:txBody>
      </p:sp>
    </p:spTree>
    <p:extLst>
      <p:ext uri="{BB962C8B-B14F-4D97-AF65-F5344CB8AC3E}">
        <p14:creationId xmlns:p14="http://schemas.microsoft.com/office/powerpoint/2010/main" val="176475158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CE0D0D-C42F-4005-A18F-65C8C3212958}"/>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a:solidFill>
                  <a:srgbClr val="3F3F3F"/>
                </a:solidFill>
              </a:rPr>
              <a:t>Security Analysis vs Fidelius</a:t>
            </a:r>
          </a:p>
        </p:txBody>
      </p:sp>
      <p:sp>
        <p:nvSpPr>
          <p:cNvPr id="5" name="Content Placeholder 4">
            <a:extLst>
              <a:ext uri="{FF2B5EF4-FFF2-40B4-BE49-F238E27FC236}">
                <a16:creationId xmlns:a16="http://schemas.microsoft.com/office/drawing/2014/main" id="{6855E5C8-4603-41DC-87FA-CAD3D896D3E3}"/>
              </a:ext>
            </a:extLst>
          </p:cNvPr>
          <p:cNvSpPr>
            <a:spLocks noGrp="1"/>
          </p:cNvSpPr>
          <p:nvPr>
            <p:ph sz="half" idx="1"/>
          </p:nvPr>
        </p:nvSpPr>
        <p:spPr>
          <a:xfrm>
            <a:off x="1476915" y="2888250"/>
            <a:ext cx="4297351" cy="2959777"/>
          </a:xfrm>
        </p:spPr>
        <p:txBody>
          <a:bodyPr anchor="t">
            <a:normAutofit/>
          </a:bodyPr>
          <a:lstStyle/>
          <a:p>
            <a:r>
              <a:rPr lang="en-US" sz="2000"/>
              <a:t>Attack Surface:</a:t>
            </a:r>
          </a:p>
          <a:p>
            <a:pPr lvl="1"/>
            <a:r>
              <a:rPr lang="en-US" sz="2000"/>
              <a:t>Enclave</a:t>
            </a:r>
          </a:p>
          <a:p>
            <a:pPr lvl="2"/>
            <a:r>
              <a:rPr lang="en-US" strike="sngStrike"/>
              <a:t>Side-channel attacks</a:t>
            </a:r>
          </a:p>
          <a:p>
            <a:pPr lvl="2"/>
            <a:r>
              <a:rPr lang="en-US"/>
              <a:t>URL/info passed to enclave</a:t>
            </a:r>
          </a:p>
          <a:p>
            <a:pPr lvl="2"/>
            <a:r>
              <a:rPr lang="en-US" strike="sngStrike"/>
              <a:t>Encrypted user inputs</a:t>
            </a:r>
          </a:p>
        </p:txBody>
      </p:sp>
      <p:cxnSp>
        <p:nvCxnSpPr>
          <p:cNvPr id="24" name="Straight Connector 2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BC9BE3C-5EE2-4F10-A236-3F05669A55A8}"/>
              </a:ext>
            </a:extLst>
          </p:cNvPr>
          <p:cNvSpPr>
            <a:spLocks noGrp="1"/>
          </p:cNvSpPr>
          <p:nvPr>
            <p:ph sz="half" idx="2"/>
          </p:nvPr>
        </p:nvSpPr>
        <p:spPr>
          <a:xfrm>
            <a:off x="6417731" y="2888250"/>
            <a:ext cx="4292594" cy="2959778"/>
          </a:xfrm>
        </p:spPr>
        <p:txBody>
          <a:bodyPr anchor="t">
            <a:normAutofit/>
          </a:bodyPr>
          <a:lstStyle/>
          <a:p>
            <a:r>
              <a:rPr lang="en-US" sz="2000"/>
              <a:t>Attack Surface:</a:t>
            </a:r>
          </a:p>
          <a:p>
            <a:pPr lvl="1"/>
            <a:r>
              <a:rPr lang="en-US" sz="2000"/>
              <a:t>Enclave</a:t>
            </a:r>
          </a:p>
          <a:p>
            <a:pPr lvl="2"/>
            <a:r>
              <a:rPr lang="en-US"/>
              <a:t>Side-channel attacks</a:t>
            </a:r>
          </a:p>
          <a:p>
            <a:pPr lvl="2"/>
            <a:r>
              <a:rPr lang="en-US"/>
              <a:t>URL/info passed to enclave</a:t>
            </a:r>
          </a:p>
          <a:p>
            <a:pPr lvl="2"/>
            <a:r>
              <a:rPr lang="en-US"/>
              <a:t>Encrypted user inputs</a:t>
            </a:r>
          </a:p>
        </p:txBody>
      </p:sp>
      <p:sp>
        <p:nvSpPr>
          <p:cNvPr id="11" name="TextBox 10">
            <a:extLst>
              <a:ext uri="{FF2B5EF4-FFF2-40B4-BE49-F238E27FC236}">
                <a16:creationId xmlns:a16="http://schemas.microsoft.com/office/drawing/2014/main" id="{9B78E9E7-C008-4129-891D-68B6C9F662CB}"/>
              </a:ext>
            </a:extLst>
          </p:cNvPr>
          <p:cNvSpPr txBox="1"/>
          <p:nvPr/>
        </p:nvSpPr>
        <p:spPr>
          <a:xfrm>
            <a:off x="1476915" y="2426585"/>
            <a:ext cx="4381884" cy="461665"/>
          </a:xfrm>
          <a:prstGeom prst="rect">
            <a:avLst/>
          </a:prstGeom>
          <a:noFill/>
        </p:spPr>
        <p:txBody>
          <a:bodyPr wrap="square" rtlCol="0">
            <a:spAutoFit/>
          </a:bodyPr>
          <a:lstStyle/>
          <a:p>
            <a:r>
              <a:rPr lang="en-US" sz="2400" b="1"/>
              <a:t>Lumos</a:t>
            </a:r>
          </a:p>
        </p:txBody>
      </p:sp>
      <p:sp>
        <p:nvSpPr>
          <p:cNvPr id="18" name="TextBox 17">
            <a:extLst>
              <a:ext uri="{FF2B5EF4-FFF2-40B4-BE49-F238E27FC236}">
                <a16:creationId xmlns:a16="http://schemas.microsoft.com/office/drawing/2014/main" id="{A31C1F99-0F16-4BFE-BB64-4D619CCAFF67}"/>
              </a:ext>
            </a:extLst>
          </p:cNvPr>
          <p:cNvSpPr txBox="1"/>
          <p:nvPr/>
        </p:nvSpPr>
        <p:spPr>
          <a:xfrm>
            <a:off x="6417731" y="2426585"/>
            <a:ext cx="4381884" cy="461665"/>
          </a:xfrm>
          <a:prstGeom prst="rect">
            <a:avLst/>
          </a:prstGeom>
          <a:noFill/>
        </p:spPr>
        <p:txBody>
          <a:bodyPr wrap="square" rtlCol="0">
            <a:spAutoFit/>
          </a:bodyPr>
          <a:lstStyle/>
          <a:p>
            <a:r>
              <a:rPr lang="en-US" sz="2400" b="1" err="1"/>
              <a:t>Fidelius</a:t>
            </a:r>
            <a:endParaRPr lang="en-US" sz="2400" b="1"/>
          </a:p>
        </p:txBody>
      </p:sp>
      <p:graphicFrame>
        <p:nvGraphicFramePr>
          <p:cNvPr id="16" name="Diagram 15">
            <a:extLst>
              <a:ext uri="{FF2B5EF4-FFF2-40B4-BE49-F238E27FC236}">
                <a16:creationId xmlns:a16="http://schemas.microsoft.com/office/drawing/2014/main" id="{39EB820F-D3CD-40F1-B14C-7C3926AC1A7C}"/>
              </a:ext>
            </a:extLst>
          </p:cNvPr>
          <p:cNvGraphicFramePr/>
          <p:nvPr>
            <p:extLst>
              <p:ext uri="{D42A27DB-BD31-4B8C-83A1-F6EECF244321}">
                <p14:modId xmlns:p14="http://schemas.microsoft.com/office/powerpoint/2010/main" val="3979125149"/>
              </p:ext>
            </p:extLst>
          </p:nvPr>
        </p:nvGraphicFramePr>
        <p:xfrm>
          <a:off x="480673" y="5559136"/>
          <a:ext cx="8128000" cy="987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BD1BCC51-B954-4235-98B9-DFD86D871EC3}"/>
              </a:ext>
            </a:extLst>
          </p:cNvPr>
          <p:cNvSpPr/>
          <p:nvPr/>
        </p:nvSpPr>
        <p:spPr>
          <a:xfrm>
            <a:off x="8845874" y="5374877"/>
            <a:ext cx="2795154" cy="135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More Secure!</a:t>
            </a:r>
          </a:p>
        </p:txBody>
      </p:sp>
    </p:spTree>
    <p:extLst>
      <p:ext uri="{BB962C8B-B14F-4D97-AF65-F5344CB8AC3E}">
        <p14:creationId xmlns:p14="http://schemas.microsoft.com/office/powerpoint/2010/main" val="31605299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629CC-2E64-4D52-B3EC-E88F9E35C8D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Lumos </a:t>
            </a:r>
            <a:br>
              <a:rPr lang="en-US">
                <a:solidFill>
                  <a:schemeClr val="accent1"/>
                </a:solidFill>
              </a:rPr>
            </a:br>
            <a:r>
              <a:rPr lang="en-US">
                <a:solidFill>
                  <a:schemeClr val="accent1"/>
                </a:solidFill>
              </a:rPr>
              <a:t>REST API</a:t>
            </a: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404854-32B9-4CD0-BE37-457F29FAA3D3}"/>
              </a:ext>
            </a:extLst>
          </p:cNvPr>
          <p:cNvSpPr>
            <a:spLocks noGrp="1"/>
          </p:cNvSpPr>
          <p:nvPr>
            <p:ph idx="1"/>
          </p:nvPr>
        </p:nvSpPr>
        <p:spPr>
          <a:xfrm>
            <a:off x="4976031" y="963877"/>
            <a:ext cx="6377769" cy="4930246"/>
          </a:xfrm>
        </p:spPr>
        <p:txBody>
          <a:bodyPr anchor="ctr">
            <a:normAutofit/>
          </a:bodyPr>
          <a:lstStyle/>
          <a:p>
            <a:r>
              <a:rPr lang="en-US" sz="2400"/>
              <a:t>Two functions:</a:t>
            </a:r>
          </a:p>
          <a:p>
            <a:pPr marL="914400" lvl="1" indent="-457200">
              <a:buFont typeface="+mj-lt"/>
              <a:buAutoNum type="arabicPeriod"/>
            </a:pPr>
            <a:r>
              <a:rPr lang="en-US"/>
              <a:t>Send URL for Login Page</a:t>
            </a:r>
          </a:p>
          <a:p>
            <a:pPr marL="914400" lvl="1" indent="-457200">
              <a:buFont typeface="+mj-lt"/>
              <a:buAutoNum type="arabicPeriod"/>
            </a:pPr>
            <a:r>
              <a:rPr lang="en-US"/>
              <a:t>Retrieve Cookies</a:t>
            </a:r>
          </a:p>
          <a:p>
            <a:endParaRPr lang="en-US" sz="2400"/>
          </a:p>
        </p:txBody>
      </p:sp>
      <p:sp>
        <p:nvSpPr>
          <p:cNvPr id="14" name="TextBox 13">
            <a:extLst>
              <a:ext uri="{FF2B5EF4-FFF2-40B4-BE49-F238E27FC236}">
                <a16:creationId xmlns:a16="http://schemas.microsoft.com/office/drawing/2014/main" id="{E1B50A7D-7EC9-469F-BB8A-0D01E57D9C92}"/>
              </a:ext>
            </a:extLst>
          </p:cNvPr>
          <p:cNvSpPr txBox="1"/>
          <p:nvPr/>
        </p:nvSpPr>
        <p:spPr>
          <a:xfrm>
            <a:off x="4413956" y="441395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br>
              <a:rPr lang="en-US"/>
            </a:br>
            <a:endParaRPr lang="en-US"/>
          </a:p>
        </p:txBody>
      </p:sp>
      <p:sp>
        <p:nvSpPr>
          <p:cNvPr id="17" name="TextBox 16">
            <a:extLst>
              <a:ext uri="{FF2B5EF4-FFF2-40B4-BE49-F238E27FC236}">
                <a16:creationId xmlns:a16="http://schemas.microsoft.com/office/drawing/2014/main" id="{4704705B-53A6-4790-93F0-351140539D84}"/>
              </a:ext>
            </a:extLst>
          </p:cNvPr>
          <p:cNvSpPr txBox="1"/>
          <p:nvPr/>
        </p:nvSpPr>
        <p:spPr>
          <a:xfrm>
            <a:off x="4667955" y="-2923822"/>
            <a:ext cx="2743200" cy="369332"/>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Raleway"/>
            </a:endParaRPr>
          </a:p>
        </p:txBody>
      </p:sp>
    </p:spTree>
    <p:extLst>
      <p:ext uri="{BB962C8B-B14F-4D97-AF65-F5344CB8AC3E}">
        <p14:creationId xmlns:p14="http://schemas.microsoft.com/office/powerpoint/2010/main" val="397395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F66A7-9EC3-40F0-98CB-A0EF2DFAA5F9}"/>
              </a:ext>
            </a:extLst>
          </p:cNvPr>
          <p:cNvSpPr>
            <a:spLocks noGrp="1"/>
          </p:cNvSpPr>
          <p:nvPr>
            <p:ph type="title"/>
          </p:nvPr>
        </p:nvSpPr>
        <p:spPr>
          <a:xfrm>
            <a:off x="594360" y="637125"/>
            <a:ext cx="3163448" cy="5256371"/>
          </a:xfrm>
        </p:spPr>
        <p:txBody>
          <a:bodyPr>
            <a:normAutofit/>
          </a:bodyPr>
          <a:lstStyle/>
          <a:p>
            <a:r>
              <a:rPr lang="en-US" sz="3700"/>
              <a:t>What if the thin client is compromised?</a:t>
            </a:r>
          </a:p>
        </p:txBody>
      </p:sp>
      <p:graphicFrame>
        <p:nvGraphicFramePr>
          <p:cNvPr id="5" name="Content Placeholder 2">
            <a:extLst>
              <a:ext uri="{FF2B5EF4-FFF2-40B4-BE49-F238E27FC236}">
                <a16:creationId xmlns:a16="http://schemas.microsoft.com/office/drawing/2014/main" id="{FDA0D1BF-4050-4E8E-9E83-E479A0D0DD43}"/>
              </a:ext>
            </a:extLst>
          </p:cNvPr>
          <p:cNvGraphicFramePr>
            <a:graphicFrameLocks noGrp="1"/>
          </p:cNvGraphicFramePr>
          <p:nvPr>
            <p:ph idx="1"/>
            <p:extLst>
              <p:ext uri="{D42A27DB-BD31-4B8C-83A1-F6EECF244321}">
                <p14:modId xmlns:p14="http://schemas.microsoft.com/office/powerpoint/2010/main" val="2533174845"/>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27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2FEE-B3EA-44BF-B867-2405ECBD950A}"/>
              </a:ext>
            </a:extLst>
          </p:cNvPr>
          <p:cNvSpPr>
            <a:spLocks noGrp="1"/>
          </p:cNvSpPr>
          <p:nvPr>
            <p:ph type="title"/>
          </p:nvPr>
        </p:nvSpPr>
        <p:spPr>
          <a:xfrm>
            <a:off x="838200" y="365125"/>
            <a:ext cx="10515600" cy="1325563"/>
          </a:xfrm>
        </p:spPr>
        <p:txBody>
          <a:bodyPr>
            <a:normAutofit/>
          </a:bodyPr>
          <a:lstStyle/>
          <a:p>
            <a:pPr algn="ctr"/>
            <a:r>
              <a:rPr lang="en-US"/>
              <a:t>Lumos – Mission Accomplished!</a:t>
            </a:r>
          </a:p>
        </p:txBody>
      </p:sp>
      <p:graphicFrame>
        <p:nvGraphicFramePr>
          <p:cNvPr id="15" name="Content Placeholder 2">
            <a:extLst>
              <a:ext uri="{FF2B5EF4-FFF2-40B4-BE49-F238E27FC236}">
                <a16:creationId xmlns:a16="http://schemas.microsoft.com/office/drawing/2014/main" id="{B697944E-B4D4-4ACB-89AD-C7ACD2D77D27}"/>
              </a:ext>
            </a:extLst>
          </p:cNvPr>
          <p:cNvGraphicFramePr>
            <a:graphicFrameLocks noGrp="1"/>
          </p:cNvGraphicFramePr>
          <p:nvPr>
            <p:ph idx="1"/>
            <p:extLst>
              <p:ext uri="{D42A27DB-BD31-4B8C-83A1-F6EECF244321}">
                <p14:modId xmlns:p14="http://schemas.microsoft.com/office/powerpoint/2010/main" val="261494523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9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480D-FFC6-487A-BC81-8DAF26732E60}"/>
              </a:ext>
            </a:extLst>
          </p:cNvPr>
          <p:cNvSpPr>
            <a:spLocks noGrp="1"/>
          </p:cNvSpPr>
          <p:nvPr>
            <p:ph type="title"/>
          </p:nvPr>
        </p:nvSpPr>
        <p:spPr/>
        <p:txBody>
          <a:bodyPr/>
          <a:lstStyle/>
          <a:p>
            <a:r>
              <a:rPr lang="en-US" b="1">
                <a:latin typeface="Arial"/>
                <a:cs typeface="Calibri Light"/>
              </a:rPr>
              <a:t>Live Demo</a:t>
            </a:r>
            <a:endParaRPr lang="en-US" b="1">
              <a:latin typeface="Arial"/>
              <a:cs typeface="Arial"/>
            </a:endParaRPr>
          </a:p>
        </p:txBody>
      </p:sp>
      <p:sp>
        <p:nvSpPr>
          <p:cNvPr id="3" name="Content Placeholder 2">
            <a:extLst>
              <a:ext uri="{FF2B5EF4-FFF2-40B4-BE49-F238E27FC236}">
                <a16:creationId xmlns:a16="http://schemas.microsoft.com/office/drawing/2014/main" id="{FD3CDB58-95AE-48C5-A711-C6DFEB44BEB7}"/>
              </a:ext>
            </a:extLst>
          </p:cNvPr>
          <p:cNvSpPr>
            <a:spLocks noGrp="1"/>
          </p:cNvSpPr>
          <p:nvPr>
            <p:ph type="body" idx="1"/>
          </p:nvPr>
        </p:nvSpPr>
        <p:spPr/>
        <p:txBody>
          <a:bodyPr vert="horz" lIns="91440" tIns="45720" rIns="91440" bIns="45720" rtlCol="0" anchor="t">
            <a:normAutofit/>
          </a:bodyPr>
          <a:lstStyle/>
          <a:p>
            <a:r>
              <a:rPr lang="en-US">
                <a:latin typeface="Arial"/>
                <a:cs typeface="Calibri"/>
              </a:rPr>
              <a:t>Lumos double protection to the rescue </a:t>
            </a:r>
            <a:endParaRPr lang="en-US">
              <a:latin typeface="Arial"/>
              <a:cs typeface="Arial"/>
            </a:endParaRPr>
          </a:p>
        </p:txBody>
      </p:sp>
    </p:spTree>
    <p:extLst>
      <p:ext uri="{BB962C8B-B14F-4D97-AF65-F5344CB8AC3E}">
        <p14:creationId xmlns:p14="http://schemas.microsoft.com/office/powerpoint/2010/main" val="203746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3400" b="1">
                <a:latin typeface="Abadi"/>
                <a:cs typeface="Calibri Light"/>
              </a:rPr>
              <a:t>USER STUDY</a:t>
            </a:r>
            <a:endParaRPr lang="en-US" sz="3400" b="1">
              <a:latin typeface="Abadi"/>
              <a:cs typeface="Kalinga"/>
            </a:endParaRPr>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75916"/>
            <a:ext cx="10515600" cy="5051886"/>
          </a:xfrm>
        </p:spPr>
        <p:txBody>
          <a:bodyPr vert="horz" lIns="91440" tIns="45720" rIns="91440" bIns="45720" rtlCol="0" anchor="t">
            <a:normAutofit/>
          </a:bodyPr>
          <a:lstStyle/>
          <a:p>
            <a:pPr marL="0" indent="0">
              <a:buNone/>
            </a:pPr>
            <a:r>
              <a:rPr lang="en-US" sz="2000" b="1">
                <a:latin typeface="Arial"/>
                <a:cs typeface="Calibri"/>
              </a:rPr>
              <a:t>Overview: </a:t>
            </a:r>
            <a:r>
              <a:rPr lang="en-US" sz="2000">
                <a:latin typeface="Arial"/>
                <a:cs typeface="Calibri"/>
              </a:rPr>
              <a:t>Conducted a qualitative user study (n = 8)</a:t>
            </a:r>
            <a:br>
              <a:rPr lang="en-US" sz="2000">
                <a:latin typeface="Arial"/>
                <a:cs typeface="+mn-lt"/>
              </a:rPr>
            </a:br>
            <a:endParaRPr lang="en-US" sz="2000">
              <a:latin typeface="Arial"/>
              <a:cs typeface="Calibri"/>
            </a:endParaRPr>
          </a:p>
          <a:p>
            <a:pPr marL="0" indent="0">
              <a:buNone/>
            </a:pPr>
            <a:r>
              <a:rPr lang="en-US" sz="2000" b="1">
                <a:latin typeface="Arial"/>
                <a:cs typeface="Calibri"/>
              </a:rPr>
              <a:t>Task:</a:t>
            </a:r>
            <a:r>
              <a:rPr lang="en-US" sz="2000">
                <a:latin typeface="Arial"/>
                <a:cs typeface="Calibri"/>
              </a:rPr>
              <a:t> Log into Facebook with Lumos Chrome Extension</a:t>
            </a:r>
          </a:p>
        </p:txBody>
      </p:sp>
      <p:sp>
        <p:nvSpPr>
          <p:cNvPr id="11" name="Rectangle 10">
            <a:extLst>
              <a:ext uri="{FF2B5EF4-FFF2-40B4-BE49-F238E27FC236}">
                <a16:creationId xmlns:a16="http://schemas.microsoft.com/office/drawing/2014/main" id="{60B3C51C-CD8A-4767-A4B0-2EDBDFE96747}"/>
              </a:ext>
            </a:extLst>
          </p:cNvPr>
          <p:cNvSpPr/>
          <p:nvPr/>
        </p:nvSpPr>
        <p:spPr>
          <a:xfrm>
            <a:off x="7147231" y="2709250"/>
            <a:ext cx="184355" cy="15977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17227E-482D-4450-B871-52037ECB3840}"/>
              </a:ext>
            </a:extLst>
          </p:cNvPr>
          <p:cNvGrpSpPr/>
          <p:nvPr/>
        </p:nvGrpSpPr>
        <p:grpSpPr>
          <a:xfrm>
            <a:off x="1191810" y="2407243"/>
            <a:ext cx="10123714" cy="3904980"/>
            <a:chOff x="1179520" y="2489700"/>
            <a:chExt cx="10123714" cy="3904980"/>
          </a:xfrm>
        </p:grpSpPr>
        <p:pic>
          <p:nvPicPr>
            <p:cNvPr id="12" name="Picture 12" descr="A screenshot of a cell phone&#10;&#10;Description generated with very high confidence">
              <a:extLst>
                <a:ext uri="{FF2B5EF4-FFF2-40B4-BE49-F238E27FC236}">
                  <a16:creationId xmlns:a16="http://schemas.microsoft.com/office/drawing/2014/main" id="{253992AC-3700-437E-BC05-4446C8A0E270}"/>
                </a:ext>
              </a:extLst>
            </p:cNvPr>
            <p:cNvPicPr>
              <a:picLocks noChangeAspect="1"/>
            </p:cNvPicPr>
            <p:nvPr/>
          </p:nvPicPr>
          <p:blipFill>
            <a:blip r:embed="rId3"/>
            <a:stretch>
              <a:fillRect/>
            </a:stretch>
          </p:blipFill>
          <p:spPr>
            <a:xfrm>
              <a:off x="1179520" y="2489700"/>
              <a:ext cx="7024913" cy="3904980"/>
            </a:xfrm>
            <a:prstGeom prst="rect">
              <a:avLst/>
            </a:prstGeom>
          </p:spPr>
        </p:pic>
        <p:grpSp>
          <p:nvGrpSpPr>
            <p:cNvPr id="17" name="Group 16">
              <a:extLst>
                <a:ext uri="{FF2B5EF4-FFF2-40B4-BE49-F238E27FC236}">
                  <a16:creationId xmlns:a16="http://schemas.microsoft.com/office/drawing/2014/main" id="{A45DB150-0004-4387-95D1-A078B67DA047}"/>
                </a:ext>
              </a:extLst>
            </p:cNvPr>
            <p:cNvGrpSpPr/>
            <p:nvPr/>
          </p:nvGrpSpPr>
          <p:grpSpPr>
            <a:xfrm>
              <a:off x="8560034" y="3255648"/>
              <a:ext cx="2743200" cy="1509708"/>
              <a:chOff x="8400260" y="3046713"/>
              <a:chExt cx="2743200" cy="1509708"/>
            </a:xfrm>
          </p:grpSpPr>
          <p:sp>
            <p:nvSpPr>
              <p:cNvPr id="8" name="TextBox 7">
                <a:extLst>
                  <a:ext uri="{FF2B5EF4-FFF2-40B4-BE49-F238E27FC236}">
                    <a16:creationId xmlns:a16="http://schemas.microsoft.com/office/drawing/2014/main" id="{9D419FBC-C4E8-479E-ADF5-676841ABE282}"/>
                  </a:ext>
                </a:extLst>
              </p:cNvPr>
              <p:cNvSpPr txBox="1"/>
              <p:nvPr/>
            </p:nvSpPr>
            <p:spPr>
              <a:xfrm>
                <a:off x="8400260" y="397164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a:br>
                <a:r>
                  <a:rPr lang="en-US" sz="1400" b="1">
                    <a:latin typeface="Raleway"/>
                  </a:rPr>
                  <a:t>Lumos Chrome extension</a:t>
                </a:r>
                <a:endParaRPr lang="en-US">
                  <a:cs typeface="Calibri" panose="020F0502020204030204"/>
                </a:endParaRPr>
              </a:p>
            </p:txBody>
          </p:sp>
          <p:pic>
            <p:nvPicPr>
              <p:cNvPr id="14" name="Picture 14" descr="A picture containing drawing&#10;&#10;Description generated with very high confidence">
                <a:extLst>
                  <a:ext uri="{FF2B5EF4-FFF2-40B4-BE49-F238E27FC236}">
                    <a16:creationId xmlns:a16="http://schemas.microsoft.com/office/drawing/2014/main" id="{093960B0-8E93-4A0B-A775-EF6C5D0C056B}"/>
                  </a:ext>
                </a:extLst>
              </p:cNvPr>
              <p:cNvPicPr>
                <a:picLocks noChangeAspect="1"/>
              </p:cNvPicPr>
              <p:nvPr/>
            </p:nvPicPr>
            <p:blipFill>
              <a:blip r:embed="rId4"/>
              <a:stretch>
                <a:fillRect/>
              </a:stretch>
            </p:blipFill>
            <p:spPr>
              <a:xfrm>
                <a:off x="9157636" y="3046713"/>
                <a:ext cx="1219200" cy="1219200"/>
              </a:xfrm>
              <a:prstGeom prst="rect">
                <a:avLst/>
              </a:prstGeom>
            </p:spPr>
          </p:pic>
        </p:grpSp>
        <p:cxnSp>
          <p:nvCxnSpPr>
            <p:cNvPr id="16" name="Straight Arrow Connector 15">
              <a:extLst>
                <a:ext uri="{FF2B5EF4-FFF2-40B4-BE49-F238E27FC236}">
                  <a16:creationId xmlns:a16="http://schemas.microsoft.com/office/drawing/2014/main" id="{18DA567F-923F-4F1D-9A49-FBCED0A2D146}"/>
                </a:ext>
              </a:extLst>
            </p:cNvPr>
            <p:cNvCxnSpPr/>
            <p:nvPr/>
          </p:nvCxnSpPr>
          <p:spPr>
            <a:xfrm flipH="1" flipV="1">
              <a:off x="7347462" y="2916801"/>
              <a:ext cx="1777179" cy="83082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9985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3400" b="1">
                <a:latin typeface="Abadi"/>
                <a:cs typeface="Calibri Light"/>
              </a:rPr>
              <a:t>EMERGENT THEMES</a:t>
            </a:r>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555238"/>
            <a:ext cx="10515600" cy="4572564"/>
          </a:xfrm>
        </p:spPr>
        <p:txBody>
          <a:bodyPr vert="horz" lIns="91440" tIns="45720" rIns="91440" bIns="45720" rtlCol="0" anchor="t">
            <a:normAutofit/>
          </a:bodyPr>
          <a:lstStyle/>
          <a:p>
            <a:pPr marL="0" indent="0">
              <a:buNone/>
            </a:pPr>
            <a:r>
              <a:rPr lang="en-US" sz="2400" dirty="0">
                <a:latin typeface="Arial"/>
                <a:cs typeface="Calibri"/>
              </a:rPr>
              <a:t>From the user study, we found the following themes:</a:t>
            </a:r>
          </a:p>
          <a:p>
            <a:pPr marL="0" indent="0">
              <a:buNone/>
            </a:pPr>
            <a:endParaRPr lang="en-US" sz="2400">
              <a:latin typeface="Arial"/>
              <a:cs typeface="Calibri"/>
            </a:endParaRPr>
          </a:p>
          <a:p>
            <a:pPr marL="457200" indent="-457200">
              <a:buAutoNum type="arabicPeriod"/>
            </a:pPr>
            <a:r>
              <a:rPr lang="en-US" sz="2400" dirty="0">
                <a:latin typeface="Arial"/>
                <a:cs typeface="Arial"/>
              </a:rPr>
              <a:t>Logging in with Lumos is Easy</a:t>
            </a:r>
            <a:endParaRPr lang="en-US" sz="2400" dirty="0">
              <a:latin typeface="Arial"/>
              <a:cs typeface="Calibri"/>
            </a:endParaRPr>
          </a:p>
          <a:p>
            <a:pPr marL="457200" indent="-457200">
              <a:buAutoNum type="arabicPeriod"/>
            </a:pPr>
            <a:r>
              <a:rPr lang="en-US" sz="2400" dirty="0">
                <a:latin typeface="Arial"/>
                <a:cs typeface="Arial"/>
              </a:rPr>
              <a:t>Transparency is Needed</a:t>
            </a:r>
            <a:endParaRPr lang="en-US" sz="2400">
              <a:latin typeface="Arial"/>
              <a:cs typeface="Calibri"/>
            </a:endParaRPr>
          </a:p>
          <a:p>
            <a:pPr marL="457200" indent="-457200">
              <a:buAutoNum type="arabicPeriod"/>
            </a:pPr>
            <a:r>
              <a:rPr lang="en-US" sz="2400" dirty="0">
                <a:latin typeface="Arial"/>
                <a:cs typeface="Calibri"/>
              </a:rPr>
              <a:t>Visual Design Affects Trust</a:t>
            </a:r>
            <a:endParaRPr lang="en-US"/>
          </a:p>
          <a:p>
            <a:pPr marL="457200" indent="-457200">
              <a:buAutoNum type="arabicPeriod"/>
            </a:pPr>
            <a:r>
              <a:rPr lang="en-US" sz="2400" dirty="0">
                <a:latin typeface="Arial"/>
                <a:cs typeface="Calibri"/>
              </a:rPr>
              <a:t>Automate the Process (Do it for me!)</a:t>
            </a:r>
          </a:p>
          <a:p>
            <a:pPr marL="457200" indent="-457200">
              <a:buAutoNum type="arabicPeriod"/>
            </a:pPr>
            <a:r>
              <a:rPr lang="en-US" sz="2400" dirty="0">
                <a:latin typeface="Arial"/>
                <a:cs typeface="Calibri"/>
              </a:rPr>
              <a:t>Speed is a Factor</a:t>
            </a:r>
          </a:p>
          <a:p>
            <a:pPr marL="0" indent="0">
              <a:buNone/>
            </a:pPr>
            <a:endParaRPr lang="en-US" sz="2400" b="1">
              <a:latin typeface="Arial"/>
              <a:cs typeface="Calibri"/>
            </a:endParaRPr>
          </a:p>
          <a:p>
            <a:pPr marL="0" indent="0">
              <a:buNone/>
            </a:pPr>
            <a:endParaRPr lang="en-US" sz="2400" b="1">
              <a:latin typeface="Arial"/>
              <a:cs typeface="Calibri"/>
            </a:endParaRPr>
          </a:p>
          <a:p>
            <a:pPr marL="0" indent="0">
              <a:buNone/>
            </a:pPr>
            <a:endParaRPr lang="en-US" sz="2400" b="1">
              <a:latin typeface="Arial"/>
              <a:cs typeface="Calibri"/>
            </a:endParaRPr>
          </a:p>
        </p:txBody>
      </p:sp>
    </p:spTree>
    <p:extLst>
      <p:ext uri="{BB962C8B-B14F-4D97-AF65-F5344CB8AC3E}">
        <p14:creationId xmlns:p14="http://schemas.microsoft.com/office/powerpoint/2010/main" val="201864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AD477B3-D26D-44D0-93D0-44C106012D3B}"/>
              </a:ext>
            </a:extLst>
          </p:cNvPr>
          <p:cNvSpPr>
            <a:spLocks noGrp="1"/>
          </p:cNvSpPr>
          <p:nvPr>
            <p:ph type="title"/>
          </p:nvPr>
        </p:nvSpPr>
        <p:spPr>
          <a:xfrm>
            <a:off x="827190" y="2227453"/>
            <a:ext cx="5221185" cy="2473301"/>
          </a:xfrm>
        </p:spPr>
        <p:txBody>
          <a:bodyPr vert="horz" lIns="91440" tIns="45720" rIns="91440" bIns="45720" rtlCol="0" anchor="b">
            <a:normAutofit fontScale="90000"/>
          </a:bodyPr>
          <a:lstStyle/>
          <a:p>
            <a:pPr algn="ctr"/>
            <a:r>
              <a:rPr lang="en-US" sz="3800" kern="1200">
                <a:latin typeface="Arial"/>
                <a:cs typeface="Arial"/>
              </a:rPr>
              <a:t>Being able to securely enter sensitive information into websites is crucial to software users and developers.</a:t>
            </a:r>
          </a:p>
        </p:txBody>
      </p:sp>
      <p:sp>
        <p:nvSpPr>
          <p:cNvPr id="23" name="Freeform: Shape 2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omputer">
            <a:extLst>
              <a:ext uri="{FF2B5EF4-FFF2-40B4-BE49-F238E27FC236}">
                <a16:creationId xmlns:a16="http://schemas.microsoft.com/office/drawing/2014/main" id="{A81C91C5-DEBE-4FD6-9D2F-7FBA32FA4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7" name="Freeform: Shape 2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23278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2800" b="1" dirty="0">
                <a:latin typeface="Abadi"/>
                <a:cs typeface="Calibri Light"/>
              </a:rPr>
              <a:t>LOGGING IN WITH LUMOS IS EASY</a:t>
            </a:r>
            <a:endParaRPr lang="en-US" dirty="0"/>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75636" y="1000275"/>
            <a:ext cx="10521745" cy="29153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a:ea typeface="+mn-lt"/>
                <a:cs typeface="+mn-lt"/>
              </a:rPr>
              <a:t>6 out of 8 participants reported that the login task to Facebook using Lumos is not mentally demanded, suggesting that the Lumos prototype is easy to use.</a:t>
            </a:r>
          </a:p>
          <a:p>
            <a:pPr marL="0" indent="0">
              <a:buNone/>
            </a:pPr>
            <a:r>
              <a:rPr lang="en-US" sz="2000" dirty="0">
                <a:latin typeface="Arial"/>
                <a:ea typeface="+mn-lt"/>
                <a:cs typeface="+mn-lt"/>
              </a:rPr>
              <a:t> </a:t>
            </a:r>
            <a:br>
              <a:rPr lang="en-US" sz="2000" dirty="0">
                <a:latin typeface="Arial"/>
                <a:ea typeface="+mn-lt"/>
                <a:cs typeface="+mn-lt"/>
              </a:rPr>
            </a:br>
            <a:br>
              <a:rPr lang="en-US" sz="2000" dirty="0">
                <a:latin typeface="Arial"/>
                <a:ea typeface="+mn-lt"/>
                <a:cs typeface="+mn-lt"/>
              </a:rPr>
            </a:br>
            <a:endParaRPr lang="en-US" sz="2000">
              <a:latin typeface="Arial"/>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1C62FC37-2491-48D1-835C-AFC10C79625F}"/>
              </a:ext>
            </a:extLst>
          </p:cNvPr>
          <p:cNvPicPr>
            <a:picLocks noChangeAspect="1"/>
          </p:cNvPicPr>
          <p:nvPr/>
        </p:nvPicPr>
        <p:blipFill>
          <a:blip r:embed="rId3"/>
          <a:stretch>
            <a:fillRect/>
          </a:stretch>
        </p:blipFill>
        <p:spPr>
          <a:xfrm>
            <a:off x="1385637" y="1755247"/>
            <a:ext cx="9410699" cy="4472459"/>
          </a:xfrm>
          <a:prstGeom prst="rect">
            <a:avLst/>
          </a:prstGeom>
        </p:spPr>
      </p:pic>
    </p:spTree>
    <p:extLst>
      <p:ext uri="{BB962C8B-B14F-4D97-AF65-F5344CB8AC3E}">
        <p14:creationId xmlns:p14="http://schemas.microsoft.com/office/powerpoint/2010/main" val="24501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2800" b="1">
                <a:latin typeface="Abadi"/>
                <a:cs typeface="Calibri Light"/>
              </a:rPr>
              <a:t>TRANSPARENCY PLEASE</a:t>
            </a:r>
            <a:endParaRPr lang="en-US"/>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75636" y="1000275"/>
            <a:ext cx="10521745" cy="29153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a:ea typeface="+mn-lt"/>
                <a:cs typeface="+mn-lt"/>
              </a:rPr>
              <a:t>All users have made a comment on wanting more transparency in terms of the back-end and architecture despite the tutorial</a:t>
            </a:r>
          </a:p>
          <a:p>
            <a:pPr marL="0" indent="0">
              <a:buNone/>
            </a:pPr>
            <a:r>
              <a:rPr lang="en-US" sz="2000">
                <a:latin typeface="Arial"/>
                <a:ea typeface="+mn-lt"/>
                <a:cs typeface="+mn-lt"/>
              </a:rPr>
              <a:t> </a:t>
            </a:r>
            <a:br>
              <a:rPr lang="en-US" sz="2000">
                <a:latin typeface="Arial"/>
                <a:ea typeface="+mn-lt"/>
                <a:cs typeface="+mn-lt"/>
              </a:rPr>
            </a:br>
            <a:br>
              <a:rPr lang="en-US" sz="2000">
                <a:latin typeface="Arial"/>
                <a:ea typeface="+mn-lt"/>
                <a:cs typeface="+mn-lt"/>
              </a:rPr>
            </a:br>
            <a:endParaRPr lang="en-US" sz="2000">
              <a:latin typeface="Arial"/>
              <a:cs typeface="Calibri"/>
            </a:endParaRPr>
          </a:p>
        </p:txBody>
      </p:sp>
      <p:sp>
        <p:nvSpPr>
          <p:cNvPr id="14" name="Content Placeholder 2">
            <a:extLst>
              <a:ext uri="{FF2B5EF4-FFF2-40B4-BE49-F238E27FC236}">
                <a16:creationId xmlns:a16="http://schemas.microsoft.com/office/drawing/2014/main" id="{9C53F312-C0C1-40CC-8536-DDA2B5E0CBC2}"/>
              </a:ext>
            </a:extLst>
          </p:cNvPr>
          <p:cNvSpPr txBox="1">
            <a:spLocks/>
          </p:cNvSpPr>
          <p:nvPr/>
        </p:nvSpPr>
        <p:spPr>
          <a:xfrm>
            <a:off x="475635" y="5334587"/>
            <a:ext cx="10521745" cy="29153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a:ea typeface="+mn-lt"/>
                <a:cs typeface="+mn-lt"/>
              </a:rPr>
              <a:t>P3: "I felt neutral (that my information was protected by Lumos) because I do not know the background algorithm."</a:t>
            </a:r>
          </a:p>
          <a:p>
            <a:pPr marL="0" indent="0">
              <a:buNone/>
            </a:pPr>
            <a:r>
              <a:rPr lang="en-US" sz="2000">
                <a:latin typeface="Arial"/>
                <a:ea typeface="+mn-lt"/>
                <a:cs typeface="+mn-lt"/>
              </a:rPr>
              <a:t>P6: "I don't understand the knowledge behind the scene for me to fully trust Lumos."</a:t>
            </a:r>
            <a:br>
              <a:rPr lang="en-US" sz="2000">
                <a:latin typeface="Arial"/>
                <a:ea typeface="+mn-lt"/>
                <a:cs typeface="+mn-lt"/>
              </a:rPr>
            </a:br>
            <a:endParaRPr lang="en-US" sz="2000">
              <a:latin typeface="Arial"/>
              <a:cs typeface="Calibri"/>
            </a:endParaRPr>
          </a:p>
        </p:txBody>
      </p:sp>
      <p:pic>
        <p:nvPicPr>
          <p:cNvPr id="8" name="Picture 8" descr="A screenshot of a cell phone&#10;&#10;Description generated with very high confidence">
            <a:extLst>
              <a:ext uri="{FF2B5EF4-FFF2-40B4-BE49-F238E27FC236}">
                <a16:creationId xmlns:a16="http://schemas.microsoft.com/office/drawing/2014/main" id="{30DA1B6C-76A9-4595-B32D-F850F0A081EA}"/>
              </a:ext>
            </a:extLst>
          </p:cNvPr>
          <p:cNvPicPr>
            <a:picLocks noChangeAspect="1"/>
          </p:cNvPicPr>
          <p:nvPr/>
        </p:nvPicPr>
        <p:blipFill rotWithShape="1">
          <a:blip r:embed="rId3"/>
          <a:srcRect t="4931" r="85" b="12248"/>
          <a:stretch/>
        </p:blipFill>
        <p:spPr>
          <a:xfrm>
            <a:off x="1452694" y="1672083"/>
            <a:ext cx="8217024" cy="3447360"/>
          </a:xfrm>
          <a:prstGeom prst="rect">
            <a:avLst/>
          </a:prstGeom>
        </p:spPr>
      </p:pic>
    </p:spTree>
    <p:extLst>
      <p:ext uri="{BB962C8B-B14F-4D97-AF65-F5344CB8AC3E}">
        <p14:creationId xmlns:p14="http://schemas.microsoft.com/office/powerpoint/2010/main" val="4197085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3400" b="1">
                <a:latin typeface="Abadi"/>
                <a:cs typeface="Calibri Light"/>
              </a:rPr>
              <a:t>VISUAL DESIGN AFFECTS TRUST</a:t>
            </a:r>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grpSp>
        <p:nvGrpSpPr>
          <p:cNvPr id="17" name="Group 16">
            <a:extLst>
              <a:ext uri="{FF2B5EF4-FFF2-40B4-BE49-F238E27FC236}">
                <a16:creationId xmlns:a16="http://schemas.microsoft.com/office/drawing/2014/main" id="{B026A3B9-C8C3-4ED8-B233-0C4E74E90475}"/>
              </a:ext>
            </a:extLst>
          </p:cNvPr>
          <p:cNvGrpSpPr/>
          <p:nvPr/>
        </p:nvGrpSpPr>
        <p:grpSpPr>
          <a:xfrm>
            <a:off x="7455495" y="2238469"/>
            <a:ext cx="4101809" cy="4248090"/>
            <a:chOff x="7490131" y="2529415"/>
            <a:chExt cx="4101809" cy="4248090"/>
          </a:xfrm>
        </p:grpSpPr>
        <p:pic>
          <p:nvPicPr>
            <p:cNvPr id="4" name="Picture 4" descr="A screenshot of a cell phone&#10;&#10;Description generated with very high confidence">
              <a:extLst>
                <a:ext uri="{FF2B5EF4-FFF2-40B4-BE49-F238E27FC236}">
                  <a16:creationId xmlns:a16="http://schemas.microsoft.com/office/drawing/2014/main" id="{33D7B58D-99AC-455C-ADDF-E8CE680EE472}"/>
                </a:ext>
              </a:extLst>
            </p:cNvPr>
            <p:cNvPicPr>
              <a:picLocks noChangeAspect="1"/>
            </p:cNvPicPr>
            <p:nvPr/>
          </p:nvPicPr>
          <p:blipFill>
            <a:blip r:embed="rId3"/>
            <a:stretch>
              <a:fillRect/>
            </a:stretch>
          </p:blipFill>
          <p:spPr>
            <a:xfrm>
              <a:off x="7490131" y="2529415"/>
              <a:ext cx="4101809" cy="3980699"/>
            </a:xfrm>
            <a:prstGeom prst="rect">
              <a:avLst/>
            </a:prstGeom>
          </p:spPr>
        </p:pic>
        <p:sp>
          <p:nvSpPr>
            <p:cNvPr id="7" name="TextBox 6">
              <a:extLst>
                <a:ext uri="{FF2B5EF4-FFF2-40B4-BE49-F238E27FC236}">
                  <a16:creationId xmlns:a16="http://schemas.microsoft.com/office/drawing/2014/main" id="{94CC5E37-BF9C-498D-B429-458D0F009FFC}"/>
                </a:ext>
              </a:extLst>
            </p:cNvPr>
            <p:cNvSpPr txBox="1"/>
            <p:nvPr/>
          </p:nvSpPr>
          <p:spPr>
            <a:xfrm>
              <a:off x="7606481" y="6408173"/>
              <a:ext cx="39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latin typeface="Raleway"/>
                  <a:cs typeface="Calibri"/>
                </a:rPr>
                <a:t>greathotporn.com [2]</a:t>
              </a:r>
              <a:endParaRPr lang="en-US">
                <a:solidFill>
                  <a:schemeClr val="bg1">
                    <a:lumMod val="50000"/>
                  </a:schemeClr>
                </a:solidFill>
                <a:latin typeface="Raleway"/>
              </a:endParaRPr>
            </a:p>
          </p:txBody>
        </p:sp>
      </p:gr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75636" y="1109132"/>
            <a:ext cx="10521745" cy="10698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a:ea typeface="+mn-lt"/>
                <a:cs typeface="+mn-lt"/>
              </a:rPr>
              <a:t>6 out of 8 users have made a comment how the visual design of the banner affected their trust </a:t>
            </a:r>
            <a:br>
              <a:rPr lang="en-US" sz="2000">
                <a:latin typeface="Arial"/>
                <a:ea typeface="+mn-lt"/>
                <a:cs typeface="+mn-lt"/>
              </a:rPr>
            </a:br>
            <a:br>
              <a:rPr lang="en-US" sz="2000">
                <a:latin typeface="Arial"/>
                <a:ea typeface="+mn-lt"/>
                <a:cs typeface="+mn-lt"/>
              </a:rPr>
            </a:br>
            <a:r>
              <a:rPr lang="en-US" sz="2000">
                <a:latin typeface="Arial"/>
                <a:ea typeface="+mn-lt"/>
                <a:cs typeface="+mn-lt"/>
              </a:rPr>
              <a:t>P1: "The banner looks janky and it feels a malware has injected [the banner] to my HTML"  </a:t>
            </a:r>
            <a:endParaRPr lang="en-US" sz="2000">
              <a:latin typeface="Arial"/>
              <a:cs typeface="Calibri"/>
            </a:endParaRPr>
          </a:p>
          <a:p>
            <a:pPr marL="0" indent="0">
              <a:buNone/>
            </a:pPr>
            <a:endParaRPr lang="en-US" sz="2000" b="1">
              <a:latin typeface="Arial"/>
              <a:cs typeface="Calibri"/>
            </a:endParaRPr>
          </a:p>
        </p:txBody>
      </p:sp>
      <p:grpSp>
        <p:nvGrpSpPr>
          <p:cNvPr id="16" name="Group 15">
            <a:extLst>
              <a:ext uri="{FF2B5EF4-FFF2-40B4-BE49-F238E27FC236}">
                <a16:creationId xmlns:a16="http://schemas.microsoft.com/office/drawing/2014/main" id="{A31D831B-A62C-47B5-B101-5BF4C9425888}"/>
              </a:ext>
            </a:extLst>
          </p:cNvPr>
          <p:cNvGrpSpPr/>
          <p:nvPr/>
        </p:nvGrpSpPr>
        <p:grpSpPr>
          <a:xfrm>
            <a:off x="534852" y="2435830"/>
            <a:ext cx="6481244" cy="4057656"/>
            <a:chOff x="576416" y="2719848"/>
            <a:chExt cx="6481244" cy="4057656"/>
          </a:xfrm>
        </p:grpSpPr>
        <p:pic>
          <p:nvPicPr>
            <p:cNvPr id="13" name="Picture 13" descr="A screen shot of a computer monitor&#10;&#10;Description generated with very high confidence">
              <a:extLst>
                <a:ext uri="{FF2B5EF4-FFF2-40B4-BE49-F238E27FC236}">
                  <a16:creationId xmlns:a16="http://schemas.microsoft.com/office/drawing/2014/main" id="{C63C4A22-264B-42E1-B8B9-0DDAE7D77814}"/>
                </a:ext>
              </a:extLst>
            </p:cNvPr>
            <p:cNvPicPr>
              <a:picLocks noChangeAspect="1"/>
            </p:cNvPicPr>
            <p:nvPr/>
          </p:nvPicPr>
          <p:blipFill rotWithShape="1">
            <a:blip r:embed="rId4"/>
            <a:srcRect t="11171" r="135" b="14595"/>
            <a:stretch/>
          </p:blipFill>
          <p:spPr>
            <a:xfrm>
              <a:off x="576416" y="2719848"/>
              <a:ext cx="6479465" cy="3600158"/>
            </a:xfrm>
            <a:prstGeom prst="rect">
              <a:avLst/>
            </a:prstGeom>
          </p:spPr>
        </p:pic>
        <p:sp>
          <p:nvSpPr>
            <p:cNvPr id="15" name="TextBox 14">
              <a:extLst>
                <a:ext uri="{FF2B5EF4-FFF2-40B4-BE49-F238E27FC236}">
                  <a16:creationId xmlns:a16="http://schemas.microsoft.com/office/drawing/2014/main" id="{4832ACC6-C0FA-4A7A-A244-5A059DBA071B}"/>
                </a:ext>
              </a:extLst>
            </p:cNvPr>
            <p:cNvSpPr txBox="1"/>
            <p:nvPr/>
          </p:nvSpPr>
          <p:spPr>
            <a:xfrm>
              <a:off x="586248" y="6408172"/>
              <a:ext cx="6471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latin typeface="Raleway"/>
                  <a:cs typeface="Calibri"/>
                </a:rPr>
                <a:t>Lumos</a:t>
              </a:r>
              <a:endParaRPr lang="en-US"/>
            </a:p>
          </p:txBody>
        </p:sp>
      </p:grpSp>
      <p:sp>
        <p:nvSpPr>
          <p:cNvPr id="20" name="TextBox 19">
            <a:extLst>
              <a:ext uri="{FF2B5EF4-FFF2-40B4-BE49-F238E27FC236}">
                <a16:creationId xmlns:a16="http://schemas.microsoft.com/office/drawing/2014/main" id="{22B107BA-1F0F-4025-96A5-550626C4D870}"/>
              </a:ext>
            </a:extLst>
          </p:cNvPr>
          <p:cNvSpPr txBox="1"/>
          <p:nvPr/>
        </p:nvSpPr>
        <p:spPr>
          <a:xfrm>
            <a:off x="533299" y="6421275"/>
            <a:ext cx="11514467"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tx1">
                    <a:lumMod val="50000"/>
                    <a:lumOff val="50000"/>
                  </a:schemeClr>
                </a:solidFill>
                <a:latin typeface="Raleway"/>
                <a:cs typeface="Calibri"/>
              </a:rPr>
              <a:t>[2] Sam King's 1/15 slides</a:t>
            </a:r>
            <a:endParaRPr lang="en-US" sz="1500" err="1">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395727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3400" b="1">
                <a:latin typeface="Abadi"/>
                <a:cs typeface="Calibri Light"/>
              </a:rPr>
              <a:t>VISUAL DESIGN AFFECTS TRUST</a:t>
            </a:r>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82563" y="1177910"/>
            <a:ext cx="11443519" cy="10698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a:ea typeface="+mn-lt"/>
                <a:cs typeface="+mn-lt"/>
              </a:rPr>
              <a:t>3 out of 8 users commented on how it is not visually clear whether they're in a safe space or not</a:t>
            </a:r>
            <a:br>
              <a:rPr lang="en-US">
                <a:latin typeface="Arial"/>
              </a:rPr>
            </a:br>
            <a:br>
              <a:rPr lang="en-US" sz="2000">
                <a:latin typeface="Arial"/>
                <a:ea typeface="+mn-lt"/>
                <a:cs typeface="+mn-lt"/>
              </a:rPr>
            </a:br>
            <a:r>
              <a:rPr lang="en-US" sz="2000">
                <a:latin typeface="Arial"/>
                <a:ea typeface="+mn-lt"/>
                <a:cs typeface="+mn-lt"/>
              </a:rPr>
              <a:t>P2: "Am I in the VNC or the [Raspberry] Pi?"  </a:t>
            </a:r>
            <a:endParaRPr lang="en-US" sz="2000">
              <a:latin typeface="Arial"/>
              <a:cs typeface="Calibri"/>
            </a:endParaRPr>
          </a:p>
          <a:p>
            <a:pPr marL="0" indent="0">
              <a:buNone/>
            </a:pPr>
            <a:endParaRPr lang="en-US" sz="2000" b="1">
              <a:latin typeface="Arial"/>
              <a:cs typeface="Calibri"/>
            </a:endParaRPr>
          </a:p>
        </p:txBody>
      </p:sp>
      <p:sp>
        <p:nvSpPr>
          <p:cNvPr id="15" name="TextBox 14">
            <a:extLst>
              <a:ext uri="{FF2B5EF4-FFF2-40B4-BE49-F238E27FC236}">
                <a16:creationId xmlns:a16="http://schemas.microsoft.com/office/drawing/2014/main" id="{4832ACC6-C0FA-4A7A-A244-5A059DBA071B}"/>
              </a:ext>
            </a:extLst>
          </p:cNvPr>
          <p:cNvSpPr txBox="1"/>
          <p:nvPr/>
        </p:nvSpPr>
        <p:spPr>
          <a:xfrm>
            <a:off x="1329936" y="6389607"/>
            <a:ext cx="39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latin typeface="Raleway"/>
                <a:cs typeface="Calibri"/>
              </a:rPr>
              <a:t>VNC</a:t>
            </a:r>
            <a:endParaRPr lang="en-US"/>
          </a:p>
        </p:txBody>
      </p:sp>
      <p:pic>
        <p:nvPicPr>
          <p:cNvPr id="5" name="Picture 5" descr="A screenshot of a computer screen&#10;&#10;Description generated with very high confidence">
            <a:extLst>
              <a:ext uri="{FF2B5EF4-FFF2-40B4-BE49-F238E27FC236}">
                <a16:creationId xmlns:a16="http://schemas.microsoft.com/office/drawing/2014/main" id="{DDC94166-891F-4D01-82A2-86EE55BB9EF3}"/>
              </a:ext>
            </a:extLst>
          </p:cNvPr>
          <p:cNvPicPr>
            <a:picLocks noChangeAspect="1"/>
          </p:cNvPicPr>
          <p:nvPr/>
        </p:nvPicPr>
        <p:blipFill rotWithShape="1">
          <a:blip r:embed="rId3"/>
          <a:srcRect t="103" r="6648" b="-185"/>
          <a:stretch/>
        </p:blipFill>
        <p:spPr>
          <a:xfrm>
            <a:off x="921811" y="2402563"/>
            <a:ext cx="4672796" cy="3755790"/>
          </a:xfrm>
          <a:prstGeom prst="rect">
            <a:avLst/>
          </a:prstGeom>
        </p:spPr>
      </p:pic>
      <p:pic>
        <p:nvPicPr>
          <p:cNvPr id="8" name="Picture 8" descr="A screen shot of a computer monitor sitting on top of a desk&#10;&#10;Description generated with very high confidence">
            <a:extLst>
              <a:ext uri="{FF2B5EF4-FFF2-40B4-BE49-F238E27FC236}">
                <a16:creationId xmlns:a16="http://schemas.microsoft.com/office/drawing/2014/main" id="{1BE7CA8E-DB46-4561-A557-AA016493FEA7}"/>
              </a:ext>
            </a:extLst>
          </p:cNvPr>
          <p:cNvPicPr>
            <a:picLocks noChangeAspect="1"/>
          </p:cNvPicPr>
          <p:nvPr/>
        </p:nvPicPr>
        <p:blipFill>
          <a:blip r:embed="rId4"/>
          <a:stretch>
            <a:fillRect/>
          </a:stretch>
        </p:blipFill>
        <p:spPr>
          <a:xfrm>
            <a:off x="6621292" y="2400476"/>
            <a:ext cx="4964223" cy="3746795"/>
          </a:xfrm>
          <a:prstGeom prst="rect">
            <a:avLst/>
          </a:prstGeom>
        </p:spPr>
      </p:pic>
      <p:sp>
        <p:nvSpPr>
          <p:cNvPr id="14" name="TextBox 13">
            <a:extLst>
              <a:ext uri="{FF2B5EF4-FFF2-40B4-BE49-F238E27FC236}">
                <a16:creationId xmlns:a16="http://schemas.microsoft.com/office/drawing/2014/main" id="{F88D2D95-A995-45FE-A916-E2EE636C8BFB}"/>
              </a:ext>
            </a:extLst>
          </p:cNvPr>
          <p:cNvSpPr txBox="1"/>
          <p:nvPr/>
        </p:nvSpPr>
        <p:spPr>
          <a:xfrm>
            <a:off x="7426365" y="6260459"/>
            <a:ext cx="39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latin typeface="Raleway"/>
                <a:cs typeface="Calibri"/>
              </a:rPr>
              <a:t>Raspberry Pi</a:t>
            </a:r>
            <a:endParaRPr lang="en-US">
              <a:solidFill>
                <a:schemeClr val="bg1">
                  <a:lumMod val="50000"/>
                </a:schemeClr>
              </a:solidFill>
            </a:endParaRPr>
          </a:p>
        </p:txBody>
      </p:sp>
    </p:spTree>
    <p:extLst>
      <p:ext uri="{BB962C8B-B14F-4D97-AF65-F5344CB8AC3E}">
        <p14:creationId xmlns:p14="http://schemas.microsoft.com/office/powerpoint/2010/main" val="185776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2800" b="1">
                <a:solidFill>
                  <a:srgbClr val="000000"/>
                </a:solidFill>
                <a:latin typeface="Abadi"/>
                <a:ea typeface="+mj-lt"/>
                <a:cs typeface="+mj-lt"/>
              </a:rPr>
              <a:t>AUTOMATE THE PROCESS (DO IT FOR ME!) </a:t>
            </a:r>
            <a:endParaRPr lang="en-US" sz="2800">
              <a:solidFill>
                <a:srgbClr val="00A2FF"/>
              </a:solidFill>
              <a:latin typeface="Calibri Light"/>
              <a:cs typeface="Calibri Light"/>
            </a:endParaRPr>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81542" y="1180384"/>
            <a:ext cx="11437613" cy="17727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a:ea typeface="+mn-lt"/>
                <a:cs typeface="+mn-lt"/>
              </a:rPr>
              <a:t>5 out of 8 users provided a feedback of wanting to fully automate the login process</a:t>
            </a:r>
          </a:p>
          <a:p>
            <a:pPr marL="0" indent="0">
              <a:buNone/>
            </a:pPr>
            <a:r>
              <a:rPr lang="en-US" sz="2000">
                <a:latin typeface="Arial"/>
                <a:cs typeface="Arial"/>
              </a:rPr>
              <a:t>Matches the findings of what Leach [2], </a:t>
            </a:r>
            <a:r>
              <a:rPr lang="en-US" sz="2000" err="1">
                <a:latin typeface="Arial"/>
                <a:cs typeface="Arial"/>
              </a:rPr>
              <a:t>Egelman</a:t>
            </a:r>
            <a:r>
              <a:rPr lang="en-US" sz="2000">
                <a:latin typeface="Arial"/>
                <a:cs typeface="Arial"/>
              </a:rPr>
              <a:t> and Peer [3] have found </a:t>
            </a:r>
            <a:br>
              <a:rPr lang="en-US" sz="2000"/>
            </a:br>
            <a:br>
              <a:rPr lang="en-US" sz="2000">
                <a:latin typeface="Arial"/>
                <a:ea typeface="+mn-lt"/>
                <a:cs typeface="+mn-lt"/>
              </a:rPr>
            </a:br>
            <a:endParaRPr lang="en-US" sz="2000">
              <a:latin typeface="Arial"/>
              <a:cs typeface="Calibri"/>
            </a:endParaRPr>
          </a:p>
          <a:p>
            <a:pPr marL="0" indent="0">
              <a:buNone/>
            </a:pPr>
            <a:endParaRPr lang="en-US" sz="2000" b="1">
              <a:latin typeface="Arial"/>
              <a:cs typeface="Calibri"/>
            </a:endParaRPr>
          </a:p>
        </p:txBody>
      </p:sp>
      <p:grpSp>
        <p:nvGrpSpPr>
          <p:cNvPr id="8" name="Group 7">
            <a:extLst>
              <a:ext uri="{FF2B5EF4-FFF2-40B4-BE49-F238E27FC236}">
                <a16:creationId xmlns:a16="http://schemas.microsoft.com/office/drawing/2014/main" id="{7853EB0B-8842-4D4F-B2AE-AAE336243273}"/>
              </a:ext>
            </a:extLst>
          </p:cNvPr>
          <p:cNvGrpSpPr/>
          <p:nvPr/>
        </p:nvGrpSpPr>
        <p:grpSpPr>
          <a:xfrm>
            <a:off x="509919" y="2505263"/>
            <a:ext cx="11174455" cy="2970987"/>
            <a:chOff x="463469" y="2920470"/>
            <a:chExt cx="11174455" cy="2970987"/>
          </a:xfrm>
        </p:grpSpPr>
        <p:sp>
          <p:nvSpPr>
            <p:cNvPr id="15" name="TextBox 14">
              <a:extLst>
                <a:ext uri="{FF2B5EF4-FFF2-40B4-BE49-F238E27FC236}">
                  <a16:creationId xmlns:a16="http://schemas.microsoft.com/office/drawing/2014/main" id="{4832ACC6-C0FA-4A7A-A244-5A059DBA071B}"/>
                </a:ext>
              </a:extLst>
            </p:cNvPr>
            <p:cNvSpPr txBox="1"/>
            <p:nvPr/>
          </p:nvSpPr>
          <p:spPr>
            <a:xfrm>
              <a:off x="3952634" y="5522125"/>
              <a:ext cx="39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latin typeface="Raleway"/>
                  <a:cs typeface="Calibri"/>
                </a:rPr>
                <a:t>NASA-Task Load Index Responses</a:t>
              </a:r>
              <a:endParaRPr lang="en-US">
                <a:solidFill>
                  <a:schemeClr val="bg1">
                    <a:lumMod val="50000"/>
                  </a:schemeClr>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9C0724CC-F6F5-4D90-BA2F-6F47CACCA326}"/>
                </a:ext>
              </a:extLst>
            </p:cNvPr>
            <p:cNvPicPr>
              <a:picLocks noChangeAspect="1"/>
            </p:cNvPicPr>
            <p:nvPr/>
          </p:nvPicPr>
          <p:blipFill>
            <a:blip r:embed="rId3"/>
            <a:stretch>
              <a:fillRect/>
            </a:stretch>
          </p:blipFill>
          <p:spPr>
            <a:xfrm>
              <a:off x="463469" y="3036986"/>
              <a:ext cx="5231990" cy="2306264"/>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39E48BC1-77B3-4646-9ECB-9BEB3E70BA46}"/>
                </a:ext>
              </a:extLst>
            </p:cNvPr>
            <p:cNvPicPr>
              <a:picLocks noChangeAspect="1"/>
            </p:cNvPicPr>
            <p:nvPr/>
          </p:nvPicPr>
          <p:blipFill>
            <a:blip r:embed="rId4"/>
            <a:stretch>
              <a:fillRect/>
            </a:stretch>
          </p:blipFill>
          <p:spPr>
            <a:xfrm>
              <a:off x="6000306" y="2920470"/>
              <a:ext cx="5637618" cy="2535151"/>
            </a:xfrm>
            <a:prstGeom prst="rect">
              <a:avLst/>
            </a:prstGeom>
          </p:spPr>
        </p:pic>
      </p:grpSp>
      <p:sp>
        <p:nvSpPr>
          <p:cNvPr id="9" name="TextBox 8">
            <a:extLst>
              <a:ext uri="{FF2B5EF4-FFF2-40B4-BE49-F238E27FC236}">
                <a16:creationId xmlns:a16="http://schemas.microsoft.com/office/drawing/2014/main" id="{994E5891-DB51-4D6E-9140-DD8C22293A82}"/>
              </a:ext>
            </a:extLst>
          </p:cNvPr>
          <p:cNvSpPr txBox="1"/>
          <p:nvPr/>
        </p:nvSpPr>
        <p:spPr>
          <a:xfrm>
            <a:off x="484808" y="5894802"/>
            <a:ext cx="11514467"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tx1">
                    <a:lumMod val="50000"/>
                    <a:lumOff val="50000"/>
                  </a:schemeClr>
                </a:solidFill>
                <a:latin typeface="Raleway"/>
                <a:cs typeface="Calibri"/>
              </a:rPr>
              <a:t>[2] </a:t>
            </a:r>
            <a:r>
              <a:rPr lang="en-US" sz="1500">
                <a:solidFill>
                  <a:schemeClr val="tx1">
                    <a:lumMod val="50000"/>
                    <a:lumOff val="50000"/>
                  </a:schemeClr>
                </a:solidFill>
                <a:ea typeface="+mn-lt"/>
                <a:cs typeface="+mn-lt"/>
              </a:rPr>
              <a:t>Leach, John. "Improving user security </a:t>
            </a:r>
            <a:r>
              <a:rPr lang="en-US" sz="1500" err="1">
                <a:solidFill>
                  <a:schemeClr val="tx1">
                    <a:lumMod val="50000"/>
                    <a:lumOff val="50000"/>
                  </a:schemeClr>
                </a:solidFill>
                <a:ea typeface="+mn-lt"/>
                <a:cs typeface="+mn-lt"/>
              </a:rPr>
              <a:t>behaviour</a:t>
            </a:r>
            <a:r>
              <a:rPr lang="en-US" sz="1500">
                <a:solidFill>
                  <a:schemeClr val="tx1">
                    <a:lumMod val="50000"/>
                    <a:lumOff val="50000"/>
                  </a:schemeClr>
                </a:solidFill>
                <a:ea typeface="+mn-lt"/>
                <a:cs typeface="+mn-lt"/>
              </a:rPr>
              <a:t>." </a:t>
            </a:r>
            <a:r>
              <a:rPr lang="en-US" sz="1500" i="1">
                <a:solidFill>
                  <a:schemeClr val="tx1">
                    <a:lumMod val="50000"/>
                    <a:lumOff val="50000"/>
                  </a:schemeClr>
                </a:solidFill>
                <a:ea typeface="+mn-lt"/>
                <a:cs typeface="+mn-lt"/>
              </a:rPr>
              <a:t>Computers &amp; Security</a:t>
            </a:r>
            <a:r>
              <a:rPr lang="en-US" sz="1500">
                <a:solidFill>
                  <a:schemeClr val="tx1">
                    <a:lumMod val="50000"/>
                    <a:lumOff val="50000"/>
                  </a:schemeClr>
                </a:solidFill>
                <a:ea typeface="+mn-lt"/>
                <a:cs typeface="+mn-lt"/>
              </a:rPr>
              <a:t> 22.8 (2003): 685-692.</a:t>
            </a:r>
            <a:endParaRPr lang="en-US" sz="1500">
              <a:solidFill>
                <a:schemeClr val="tx1">
                  <a:lumMod val="50000"/>
                  <a:lumOff val="50000"/>
                </a:schemeClr>
              </a:solidFill>
              <a:latin typeface="Raleway"/>
              <a:cs typeface="Calibri"/>
            </a:endParaRPr>
          </a:p>
          <a:p>
            <a:r>
              <a:rPr lang="en-US" sz="1500">
                <a:solidFill>
                  <a:schemeClr val="tx1">
                    <a:lumMod val="50000"/>
                    <a:lumOff val="50000"/>
                  </a:schemeClr>
                </a:solidFill>
                <a:latin typeface="Raleway"/>
                <a:cs typeface="Calibri"/>
              </a:rPr>
              <a:t>[3] </a:t>
            </a:r>
            <a:r>
              <a:rPr lang="en-US" sz="1500" err="1">
                <a:solidFill>
                  <a:schemeClr val="tx1">
                    <a:lumMod val="50000"/>
                    <a:lumOff val="50000"/>
                  </a:schemeClr>
                </a:solidFill>
                <a:ea typeface="+mn-lt"/>
                <a:cs typeface="+mn-lt"/>
              </a:rPr>
              <a:t>Egelman</a:t>
            </a:r>
            <a:r>
              <a:rPr lang="en-US" sz="1500">
                <a:solidFill>
                  <a:schemeClr val="tx1">
                    <a:lumMod val="50000"/>
                    <a:lumOff val="50000"/>
                  </a:schemeClr>
                </a:solidFill>
                <a:ea typeface="+mn-lt"/>
                <a:cs typeface="+mn-lt"/>
              </a:rPr>
              <a:t>, Serge, and Eyal Peer. "Scaling the security wall: Developing a security behavior intentions scale (</a:t>
            </a:r>
            <a:r>
              <a:rPr lang="en-US" sz="1500" err="1">
                <a:solidFill>
                  <a:schemeClr val="tx1">
                    <a:lumMod val="50000"/>
                    <a:lumOff val="50000"/>
                  </a:schemeClr>
                </a:solidFill>
                <a:ea typeface="+mn-lt"/>
                <a:cs typeface="+mn-lt"/>
              </a:rPr>
              <a:t>sebis</a:t>
            </a:r>
            <a:r>
              <a:rPr lang="en-US" sz="1500">
                <a:solidFill>
                  <a:schemeClr val="tx1">
                    <a:lumMod val="50000"/>
                    <a:lumOff val="50000"/>
                  </a:schemeClr>
                </a:solidFill>
                <a:ea typeface="+mn-lt"/>
                <a:cs typeface="+mn-lt"/>
              </a:rPr>
              <a:t>)." </a:t>
            </a:r>
            <a:r>
              <a:rPr lang="en-US" sz="1500" i="1">
                <a:solidFill>
                  <a:schemeClr val="tx1">
                    <a:lumMod val="50000"/>
                    <a:lumOff val="50000"/>
                  </a:schemeClr>
                </a:solidFill>
                <a:ea typeface="+mn-lt"/>
                <a:cs typeface="+mn-lt"/>
              </a:rPr>
              <a:t>Proceedings of the 33rd Annual ACM Conference on Human Factors in Computing Systems</a:t>
            </a:r>
            <a:r>
              <a:rPr lang="en-US" sz="1500">
                <a:solidFill>
                  <a:schemeClr val="tx1">
                    <a:lumMod val="50000"/>
                    <a:lumOff val="50000"/>
                  </a:schemeClr>
                </a:solidFill>
                <a:ea typeface="+mn-lt"/>
                <a:cs typeface="+mn-lt"/>
              </a:rPr>
              <a:t>. 2015.</a:t>
            </a:r>
            <a:endParaRPr lang="en-US" sz="1500">
              <a:solidFill>
                <a:schemeClr val="tx1">
                  <a:lumMod val="50000"/>
                  <a:lumOff val="50000"/>
                </a:schemeClr>
              </a:solidFill>
              <a:latin typeface="Raleway"/>
              <a:cs typeface="Calibri"/>
            </a:endParaRPr>
          </a:p>
        </p:txBody>
      </p:sp>
    </p:spTree>
    <p:extLst>
      <p:ext uri="{BB962C8B-B14F-4D97-AF65-F5344CB8AC3E}">
        <p14:creationId xmlns:p14="http://schemas.microsoft.com/office/powerpoint/2010/main" val="192419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9F8-E804-4BF6-8946-BEBC1F5153B8}"/>
              </a:ext>
            </a:extLst>
          </p:cNvPr>
          <p:cNvSpPr>
            <a:spLocks noGrp="1"/>
          </p:cNvSpPr>
          <p:nvPr>
            <p:ph type="title"/>
          </p:nvPr>
        </p:nvSpPr>
        <p:spPr>
          <a:xfrm>
            <a:off x="481780" y="-3585"/>
            <a:ext cx="9679859" cy="1325563"/>
          </a:xfrm>
        </p:spPr>
        <p:txBody>
          <a:bodyPr>
            <a:normAutofit/>
          </a:bodyPr>
          <a:lstStyle/>
          <a:p>
            <a:r>
              <a:rPr lang="en-US" sz="2800" b="1">
                <a:solidFill>
                  <a:srgbClr val="000000"/>
                </a:solidFill>
                <a:latin typeface="Abadi"/>
                <a:ea typeface="+mj-lt"/>
                <a:cs typeface="+mj-lt"/>
              </a:rPr>
              <a:t>SPEED IS A FACTOR</a:t>
            </a:r>
            <a:endParaRPr lang="en-US"/>
          </a:p>
        </p:txBody>
      </p:sp>
      <p:sp>
        <p:nvSpPr>
          <p:cNvPr id="3" name="Content Placeholder 2">
            <a:extLst>
              <a:ext uri="{FF2B5EF4-FFF2-40B4-BE49-F238E27FC236}">
                <a16:creationId xmlns:a16="http://schemas.microsoft.com/office/drawing/2014/main" id="{22D29D2B-C5D2-43BF-A5B2-87EFFC0CA9D4}"/>
              </a:ext>
            </a:extLst>
          </p:cNvPr>
          <p:cNvSpPr>
            <a:spLocks noGrp="1"/>
          </p:cNvSpPr>
          <p:nvPr>
            <p:ph idx="1"/>
          </p:nvPr>
        </p:nvSpPr>
        <p:spPr>
          <a:xfrm>
            <a:off x="481781" y="1003695"/>
            <a:ext cx="10515600" cy="711764"/>
          </a:xfrm>
        </p:spPr>
        <p:txBody>
          <a:bodyPr vert="horz" lIns="91440" tIns="45720" rIns="91440" bIns="45720" rtlCol="0" anchor="t">
            <a:normAutofit/>
          </a:bodyPr>
          <a:lstStyle/>
          <a:p>
            <a:pPr marL="0" indent="0">
              <a:buNone/>
            </a:pPr>
            <a:endParaRPr lang="en-US" sz="2400">
              <a:solidFill>
                <a:srgbClr val="000000"/>
              </a:solidFill>
              <a:latin typeface="Raleway"/>
              <a:cs typeface="Calibri"/>
            </a:endParaRPr>
          </a:p>
          <a:p>
            <a:pPr marL="0" indent="0">
              <a:buNone/>
            </a:pPr>
            <a:endParaRPr lang="en-US" sz="2400" b="1">
              <a:cs typeface="Calibri"/>
            </a:endParaRPr>
          </a:p>
          <a:p>
            <a:pPr marL="0" indent="0">
              <a:buNone/>
            </a:pPr>
            <a:endParaRPr lang="en-US" sz="2400" b="1">
              <a:cs typeface="Calibri"/>
            </a:endParaRPr>
          </a:p>
          <a:p>
            <a:pPr marL="0" indent="0">
              <a:buNone/>
            </a:pPr>
            <a:endParaRPr lang="en-US" sz="2400" b="1">
              <a:cs typeface="Calibri"/>
            </a:endParaRPr>
          </a:p>
        </p:txBody>
      </p:sp>
      <p:sp>
        <p:nvSpPr>
          <p:cNvPr id="10" name="Content Placeholder 2">
            <a:extLst>
              <a:ext uri="{FF2B5EF4-FFF2-40B4-BE49-F238E27FC236}">
                <a16:creationId xmlns:a16="http://schemas.microsoft.com/office/drawing/2014/main" id="{2EFEB2F7-581D-4455-9C0C-44A87DFBD55E}"/>
              </a:ext>
            </a:extLst>
          </p:cNvPr>
          <p:cNvSpPr txBox="1">
            <a:spLocks/>
          </p:cNvSpPr>
          <p:nvPr/>
        </p:nvSpPr>
        <p:spPr>
          <a:xfrm>
            <a:off x="481542" y="1180384"/>
            <a:ext cx="11437613" cy="17727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a:ea typeface="+mn-lt"/>
                <a:cs typeface="+mn-lt"/>
              </a:rPr>
              <a:t>3 out of 8 users wish the waiting time to be redirected between the compromised computer and Raspberry Pi could be faster.</a:t>
            </a:r>
            <a:endParaRPr lang="en-US" dirty="0"/>
          </a:p>
          <a:p>
            <a:pPr marL="0" indent="0">
              <a:buNone/>
            </a:pPr>
            <a:r>
              <a:rPr lang="en-US" sz="2000" dirty="0">
                <a:latin typeface="Arial"/>
                <a:cs typeface="Calibri"/>
              </a:rPr>
              <a:t>5 out of 8 users felt Lumos was not easier to use compared to their current approach in logging in.</a:t>
            </a:r>
          </a:p>
          <a:p>
            <a:pPr marL="0" indent="0">
              <a:buNone/>
            </a:pPr>
            <a:endParaRPr lang="en-US" sz="2000" b="1">
              <a:latin typeface="Arial"/>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8DAC47E1-6EC0-470B-AC80-8125A1BE8E6E}"/>
              </a:ext>
            </a:extLst>
          </p:cNvPr>
          <p:cNvPicPr>
            <a:picLocks noChangeAspect="1"/>
          </p:cNvPicPr>
          <p:nvPr/>
        </p:nvPicPr>
        <p:blipFill rotWithShape="1">
          <a:blip r:embed="rId3"/>
          <a:srcRect t="6393" r="-117" b="228"/>
          <a:stretch/>
        </p:blipFill>
        <p:spPr>
          <a:xfrm>
            <a:off x="1650331" y="2408107"/>
            <a:ext cx="8178974" cy="3891915"/>
          </a:xfrm>
          <a:prstGeom prst="rect">
            <a:avLst/>
          </a:prstGeom>
        </p:spPr>
      </p:pic>
    </p:spTree>
    <p:extLst>
      <p:ext uri="{BB962C8B-B14F-4D97-AF65-F5344CB8AC3E}">
        <p14:creationId xmlns:p14="http://schemas.microsoft.com/office/powerpoint/2010/main" val="1389265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BDA1DB-46DD-45A6-8B6F-D22C147F6D3D}"/>
              </a:ext>
            </a:extLst>
          </p:cNvPr>
          <p:cNvSpPr>
            <a:spLocks noGrp="1"/>
          </p:cNvSpPr>
          <p:nvPr>
            <p:ph type="title"/>
          </p:nvPr>
        </p:nvSpPr>
        <p:spPr>
          <a:xfrm>
            <a:off x="838200" y="365125"/>
            <a:ext cx="5393361" cy="1325563"/>
          </a:xfrm>
        </p:spPr>
        <p:txBody>
          <a:bodyPr>
            <a:normAutofit/>
          </a:bodyPr>
          <a:lstStyle/>
          <a:p>
            <a:r>
              <a:rPr lang="en-US" b="1">
                <a:latin typeface="Abadi"/>
                <a:cs typeface="Calibri Light"/>
              </a:rPr>
              <a:t>FUTURE WORK</a:t>
            </a:r>
            <a:endParaRPr lang="en-US" b="1">
              <a:cs typeface="Calibri Light"/>
            </a:endParaRPr>
          </a:p>
        </p:txBody>
      </p:sp>
      <p:sp>
        <p:nvSpPr>
          <p:cNvPr id="26" name="Freeform: Shape 2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Content Placeholder 2">
            <a:extLst>
              <a:ext uri="{FF2B5EF4-FFF2-40B4-BE49-F238E27FC236}">
                <a16:creationId xmlns:a16="http://schemas.microsoft.com/office/drawing/2014/main" id="{AD4A7C49-9294-4A96-8276-BC87D607F93C}"/>
              </a:ext>
            </a:extLst>
          </p:cNvPr>
          <p:cNvSpPr>
            <a:spLocks noGrp="1"/>
          </p:cNvSpPr>
          <p:nvPr>
            <p:ph idx="1"/>
          </p:nvPr>
        </p:nvSpPr>
        <p:spPr>
          <a:xfrm>
            <a:off x="838200" y="1825625"/>
            <a:ext cx="5393361" cy="4351338"/>
          </a:xfrm>
        </p:spPr>
        <p:txBody>
          <a:bodyPr vert="horz" lIns="91440" tIns="45720" rIns="91440" bIns="45720" rtlCol="0" anchor="t">
            <a:normAutofit lnSpcReduction="10000"/>
          </a:bodyPr>
          <a:lstStyle/>
          <a:p>
            <a:pPr marL="514350" indent="-514350">
              <a:buAutoNum type="arabicPeriod"/>
            </a:pPr>
            <a:r>
              <a:rPr lang="en-US">
                <a:latin typeface="Arial"/>
                <a:cs typeface="Arial"/>
              </a:rPr>
              <a:t>Automate the log-in process</a:t>
            </a:r>
            <a:endParaRPr lang="en-US">
              <a:ea typeface="+mn-lt"/>
              <a:cs typeface="+mn-lt"/>
            </a:endParaRPr>
          </a:p>
          <a:p>
            <a:pPr marL="514350" indent="-514350">
              <a:buAutoNum type="arabicPeriod"/>
            </a:pPr>
            <a:r>
              <a:rPr lang="en-US">
                <a:latin typeface="Arial"/>
                <a:cs typeface="Arial"/>
              </a:rPr>
              <a:t>Revise the visual design</a:t>
            </a:r>
            <a:endParaRPr lang="en-US">
              <a:ea typeface="+mn-lt"/>
              <a:cs typeface="+mn-lt"/>
            </a:endParaRPr>
          </a:p>
          <a:p>
            <a:pPr marL="514350" indent="-514350">
              <a:buAutoNum type="arabicPeriod"/>
            </a:pPr>
            <a:r>
              <a:rPr lang="en-US">
                <a:latin typeface="Arial"/>
                <a:cs typeface="Arial"/>
              </a:rPr>
              <a:t>Upgrade the hardware in order to provide faster experience</a:t>
            </a:r>
            <a:endParaRPr lang="en-US">
              <a:ea typeface="+mn-lt"/>
              <a:cs typeface="+mn-lt"/>
            </a:endParaRPr>
          </a:p>
          <a:p>
            <a:pPr marL="514350" indent="-514350">
              <a:buAutoNum type="arabicPeriod"/>
            </a:pPr>
            <a:r>
              <a:rPr lang="en-US">
                <a:latin typeface="Arial"/>
                <a:cs typeface="Arial"/>
              </a:rPr>
              <a:t>Provide more transparency about the algorithm</a:t>
            </a:r>
            <a:endParaRPr lang="en-US">
              <a:latin typeface="Calibri" panose="020F0502020204030204"/>
              <a:cs typeface="Calibri" panose="020F0502020204030204"/>
            </a:endParaRPr>
          </a:p>
          <a:p>
            <a:pPr marL="514350" indent="-514350">
              <a:buAutoNum type="arabicPeriod"/>
            </a:pPr>
            <a:r>
              <a:rPr lang="en-US" dirty="0">
                <a:latin typeface="Arial"/>
                <a:cs typeface="Arial"/>
              </a:rPr>
              <a:t>Security: Harden client </a:t>
            </a:r>
            <a:r>
              <a:rPr lang="en-US">
                <a:latin typeface="Arial"/>
                <a:cs typeface="Arial"/>
              </a:rPr>
              <a:t>OS</a:t>
            </a:r>
            <a:r>
              <a:rPr lang="en-US" dirty="0">
                <a:latin typeface="Arial"/>
                <a:cs typeface="Arial"/>
              </a:rPr>
              <a:t> by implementing example mitigations</a:t>
            </a:r>
            <a:endParaRPr lang="en-US" dirty="0">
              <a:latin typeface="Calibri" panose="020F0502020204030204"/>
              <a:cs typeface="Calibri" panose="020F0502020204030204"/>
            </a:endParaRPr>
          </a:p>
          <a:p>
            <a:pPr marL="514350" indent="-514350">
              <a:buAutoNum type="arabicPeriod"/>
            </a:pPr>
            <a:endParaRPr lang="en-US">
              <a:cs typeface="Calibri" panose="020F0502020204030204"/>
            </a:endParaRPr>
          </a:p>
          <a:p>
            <a:pPr marL="0" indent="0">
              <a:buNone/>
            </a:pPr>
            <a:endParaRPr lang="en-US">
              <a:cs typeface="Calibri" panose="020F0502020204030204"/>
            </a:endParaRPr>
          </a:p>
        </p:txBody>
      </p:sp>
      <p:sp>
        <p:nvSpPr>
          <p:cNvPr id="28" name="Oval 2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6" descr="Processor">
            <a:extLst>
              <a:ext uri="{FF2B5EF4-FFF2-40B4-BE49-F238E27FC236}">
                <a16:creationId xmlns:a16="http://schemas.microsoft.com/office/drawing/2014/main" id="{38DA9ECE-E47B-44F8-A874-F77DC22B0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0" name="Freeform: Shape 2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84582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A1DB-46DD-45A6-8B6F-D22C147F6D3D}"/>
              </a:ext>
            </a:extLst>
          </p:cNvPr>
          <p:cNvSpPr>
            <a:spLocks noGrp="1"/>
          </p:cNvSpPr>
          <p:nvPr>
            <p:ph type="title"/>
          </p:nvPr>
        </p:nvSpPr>
        <p:spPr>
          <a:xfrm>
            <a:off x="838200" y="365125"/>
            <a:ext cx="10515600" cy="6015804"/>
          </a:xfrm>
        </p:spPr>
        <p:txBody>
          <a:bodyPr/>
          <a:lstStyle/>
          <a:p>
            <a:pPr algn="ctr"/>
            <a:r>
              <a:rPr lang="en-US">
                <a:latin typeface="Abadi"/>
                <a:cs typeface="Calibri Light"/>
              </a:rPr>
              <a:t>Questions?</a:t>
            </a:r>
            <a:endParaRPr lang="en-US">
              <a:latin typeface="Abadi"/>
            </a:endParaRPr>
          </a:p>
        </p:txBody>
      </p:sp>
    </p:spTree>
    <p:extLst>
      <p:ext uri="{BB962C8B-B14F-4D97-AF65-F5344CB8AC3E}">
        <p14:creationId xmlns:p14="http://schemas.microsoft.com/office/powerpoint/2010/main" val="424427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9D65-4C58-4AB4-AE3A-6F3DCE099910}"/>
              </a:ext>
            </a:extLst>
          </p:cNvPr>
          <p:cNvSpPr>
            <a:spLocks noGrp="1"/>
          </p:cNvSpPr>
          <p:nvPr>
            <p:ph type="title"/>
          </p:nvPr>
        </p:nvSpPr>
        <p:spPr/>
        <p:txBody>
          <a:bodyPr/>
          <a:lstStyle/>
          <a:p>
            <a:r>
              <a:rPr lang="en-US"/>
              <a:t>How Do Logins Work?</a:t>
            </a:r>
          </a:p>
        </p:txBody>
      </p:sp>
      <p:pic>
        <p:nvPicPr>
          <p:cNvPr id="5" name="Picture 4" descr="A picture containing room, computer, table&#10;&#10;Description automatically generated">
            <a:extLst>
              <a:ext uri="{FF2B5EF4-FFF2-40B4-BE49-F238E27FC236}">
                <a16:creationId xmlns:a16="http://schemas.microsoft.com/office/drawing/2014/main" id="{764828C6-75F7-4CF6-9222-A44C0D8997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15426" y="2883618"/>
            <a:ext cx="2071888" cy="1295793"/>
          </a:xfrm>
          <a:prstGeom prst="rect">
            <a:avLst/>
          </a:prstGeom>
        </p:spPr>
      </p:pic>
      <p:pic>
        <p:nvPicPr>
          <p:cNvPr id="8" name="Picture 7" descr="A screen shot of an open computer sitting on top of a table&#10;&#10;Description automatically generated">
            <a:extLst>
              <a:ext uri="{FF2B5EF4-FFF2-40B4-BE49-F238E27FC236}">
                <a16:creationId xmlns:a16="http://schemas.microsoft.com/office/drawing/2014/main" id="{ACB2BE3C-2441-4CB1-84DF-482A375BF23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30516" y="2678589"/>
            <a:ext cx="2365828" cy="1500822"/>
          </a:xfrm>
          <a:prstGeom prst="rect">
            <a:avLst/>
          </a:prstGeom>
        </p:spPr>
      </p:pic>
      <p:sp>
        <p:nvSpPr>
          <p:cNvPr id="11" name="Arrow: Right 10">
            <a:extLst>
              <a:ext uri="{FF2B5EF4-FFF2-40B4-BE49-F238E27FC236}">
                <a16:creationId xmlns:a16="http://schemas.microsoft.com/office/drawing/2014/main" id="{25606817-DFF0-4CC3-ADE8-BC8FD5D48E8B}"/>
              </a:ext>
            </a:extLst>
          </p:cNvPr>
          <p:cNvSpPr/>
          <p:nvPr/>
        </p:nvSpPr>
        <p:spPr>
          <a:xfrm>
            <a:off x="3392691" y="2417332"/>
            <a:ext cx="5228797" cy="522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Login Request</a:t>
            </a:r>
          </a:p>
        </p:txBody>
      </p:sp>
      <p:sp>
        <p:nvSpPr>
          <p:cNvPr id="13" name="TextBox 12">
            <a:extLst>
              <a:ext uri="{FF2B5EF4-FFF2-40B4-BE49-F238E27FC236}">
                <a16:creationId xmlns:a16="http://schemas.microsoft.com/office/drawing/2014/main" id="{73890648-FF07-46D3-A724-9BF51F43C445}"/>
              </a:ext>
            </a:extLst>
          </p:cNvPr>
          <p:cNvSpPr txBox="1"/>
          <p:nvPr/>
        </p:nvSpPr>
        <p:spPr>
          <a:xfrm>
            <a:off x="4134745" y="2822814"/>
            <a:ext cx="3744686" cy="923330"/>
          </a:xfrm>
          <a:prstGeom prst="rect">
            <a:avLst/>
          </a:prstGeom>
          <a:noFill/>
        </p:spPr>
        <p:txBody>
          <a:bodyPr wrap="square" rtlCol="0">
            <a:spAutoFit/>
          </a:bodyPr>
          <a:lstStyle/>
          <a:p>
            <a:r>
              <a:rPr lang="en-US"/>
              <a:t>Contents:</a:t>
            </a:r>
          </a:p>
          <a:p>
            <a:pPr marL="285750" indent="-285750">
              <a:buFont typeface="Arial" panose="020B0604020202020204" pitchFamily="34" charset="0"/>
              <a:buChar char="•"/>
            </a:pPr>
            <a:r>
              <a:rPr lang="en-US"/>
              <a:t>Username</a:t>
            </a:r>
          </a:p>
          <a:p>
            <a:pPr marL="285750" indent="-285750">
              <a:buFont typeface="Arial" panose="020B0604020202020204" pitchFamily="34" charset="0"/>
              <a:buChar char="•"/>
            </a:pPr>
            <a:r>
              <a:rPr lang="en-US"/>
              <a:t>Password</a:t>
            </a:r>
          </a:p>
        </p:txBody>
      </p:sp>
      <p:sp>
        <p:nvSpPr>
          <p:cNvPr id="15" name="Arrow: Left 14">
            <a:extLst>
              <a:ext uri="{FF2B5EF4-FFF2-40B4-BE49-F238E27FC236}">
                <a16:creationId xmlns:a16="http://schemas.microsoft.com/office/drawing/2014/main" id="{ABDC25F7-300F-4A8F-AFD1-54DC8791C578}"/>
              </a:ext>
            </a:extLst>
          </p:cNvPr>
          <p:cNvSpPr/>
          <p:nvPr/>
        </p:nvSpPr>
        <p:spPr>
          <a:xfrm>
            <a:off x="3392690" y="4006850"/>
            <a:ext cx="5228797" cy="5225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Response</a:t>
            </a:r>
          </a:p>
        </p:txBody>
      </p:sp>
      <p:sp>
        <p:nvSpPr>
          <p:cNvPr id="16" name="TextBox 15">
            <a:extLst>
              <a:ext uri="{FF2B5EF4-FFF2-40B4-BE49-F238E27FC236}">
                <a16:creationId xmlns:a16="http://schemas.microsoft.com/office/drawing/2014/main" id="{B807C333-21CA-4C4B-84C7-C18D70DA6F67}"/>
              </a:ext>
            </a:extLst>
          </p:cNvPr>
          <p:cNvSpPr txBox="1"/>
          <p:nvPr/>
        </p:nvSpPr>
        <p:spPr>
          <a:xfrm>
            <a:off x="4134745" y="4394316"/>
            <a:ext cx="3845473" cy="1477328"/>
          </a:xfrm>
          <a:prstGeom prst="rect">
            <a:avLst/>
          </a:prstGeom>
          <a:noFill/>
        </p:spPr>
        <p:txBody>
          <a:bodyPr wrap="square" rtlCol="0" anchor="t">
            <a:spAutoFit/>
          </a:bodyPr>
          <a:lstStyle/>
          <a:p>
            <a:r>
              <a:rPr lang="en-US"/>
              <a:t>Contents:</a:t>
            </a:r>
          </a:p>
          <a:p>
            <a:pPr marL="285750" indent="-285750">
              <a:buFont typeface="Arial" panose="020B0604020202020204" pitchFamily="34" charset="0"/>
              <a:buChar char="•"/>
            </a:pPr>
            <a:r>
              <a:rPr lang="en-US"/>
              <a:t>Session Cookies</a:t>
            </a:r>
            <a:endParaRPr lang="en-US">
              <a:cs typeface="Calibri"/>
            </a:endParaRPr>
          </a:p>
          <a:p>
            <a:pPr marL="742950" lvl="1" indent="-285750">
              <a:buFont typeface="Arial" panose="020B0604020202020204" pitchFamily="34" charset="0"/>
              <a:buChar char="•"/>
            </a:pPr>
            <a:r>
              <a:rPr lang="en-US">
                <a:ea typeface="+mn-lt"/>
                <a:cs typeface="+mn-lt"/>
              </a:rPr>
              <a:t>EDvF3EtimeF1583713297EuserFA21188631635A2EstateFDutF1583713297637CEchF_7bCC</a:t>
            </a:r>
            <a:endParaRPr lang="en-US">
              <a:cs typeface="Calibri"/>
            </a:endParaRPr>
          </a:p>
        </p:txBody>
      </p:sp>
      <p:sp>
        <p:nvSpPr>
          <p:cNvPr id="17" name="TextBox 16">
            <a:extLst>
              <a:ext uri="{FF2B5EF4-FFF2-40B4-BE49-F238E27FC236}">
                <a16:creationId xmlns:a16="http://schemas.microsoft.com/office/drawing/2014/main" id="{B58C86D5-ED14-4BD8-B323-F9DDF43C5DD6}"/>
              </a:ext>
            </a:extLst>
          </p:cNvPr>
          <p:cNvSpPr txBox="1"/>
          <p:nvPr/>
        </p:nvSpPr>
        <p:spPr>
          <a:xfrm>
            <a:off x="838200" y="1648726"/>
            <a:ext cx="6197598" cy="523220"/>
          </a:xfrm>
          <a:prstGeom prst="rect">
            <a:avLst/>
          </a:prstGeom>
          <a:noFill/>
        </p:spPr>
        <p:txBody>
          <a:bodyPr wrap="square" rtlCol="0">
            <a:spAutoFit/>
          </a:bodyPr>
          <a:lstStyle/>
          <a:p>
            <a:r>
              <a:rPr lang="en-US" sz="2800"/>
              <a:t>Initial Contact</a:t>
            </a:r>
          </a:p>
        </p:txBody>
      </p:sp>
    </p:spTree>
    <p:extLst>
      <p:ext uri="{BB962C8B-B14F-4D97-AF65-F5344CB8AC3E}">
        <p14:creationId xmlns:p14="http://schemas.microsoft.com/office/powerpoint/2010/main" val="761773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9D65-4C58-4AB4-AE3A-6F3DCE099910}"/>
              </a:ext>
            </a:extLst>
          </p:cNvPr>
          <p:cNvSpPr>
            <a:spLocks noGrp="1"/>
          </p:cNvSpPr>
          <p:nvPr>
            <p:ph type="title"/>
          </p:nvPr>
        </p:nvSpPr>
        <p:spPr/>
        <p:txBody>
          <a:bodyPr/>
          <a:lstStyle/>
          <a:p>
            <a:r>
              <a:rPr lang="en-US"/>
              <a:t>How Do Logins Work?</a:t>
            </a:r>
          </a:p>
        </p:txBody>
      </p:sp>
      <p:pic>
        <p:nvPicPr>
          <p:cNvPr id="5" name="Picture 4" descr="A picture containing room, computer, table&#10;&#10;Description automatically generated">
            <a:extLst>
              <a:ext uri="{FF2B5EF4-FFF2-40B4-BE49-F238E27FC236}">
                <a16:creationId xmlns:a16="http://schemas.microsoft.com/office/drawing/2014/main" id="{764828C6-75F7-4CF6-9222-A44C0D89978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15426" y="2883618"/>
            <a:ext cx="2071888" cy="1295793"/>
          </a:xfrm>
          <a:prstGeom prst="rect">
            <a:avLst/>
          </a:prstGeom>
        </p:spPr>
      </p:pic>
      <p:pic>
        <p:nvPicPr>
          <p:cNvPr id="8" name="Picture 7" descr="A screen shot of an open computer sitting on top of a table&#10;&#10;Description automatically generated">
            <a:extLst>
              <a:ext uri="{FF2B5EF4-FFF2-40B4-BE49-F238E27FC236}">
                <a16:creationId xmlns:a16="http://schemas.microsoft.com/office/drawing/2014/main" id="{ACB2BE3C-2441-4CB1-84DF-482A375BF23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0516" y="2678589"/>
            <a:ext cx="2365828" cy="1500822"/>
          </a:xfrm>
          <a:prstGeom prst="rect">
            <a:avLst/>
          </a:prstGeom>
        </p:spPr>
      </p:pic>
      <p:sp>
        <p:nvSpPr>
          <p:cNvPr id="11" name="Arrow: Right 10">
            <a:extLst>
              <a:ext uri="{FF2B5EF4-FFF2-40B4-BE49-F238E27FC236}">
                <a16:creationId xmlns:a16="http://schemas.microsoft.com/office/drawing/2014/main" id="{25606817-DFF0-4CC3-ADE8-BC8FD5D48E8B}"/>
              </a:ext>
            </a:extLst>
          </p:cNvPr>
          <p:cNvSpPr/>
          <p:nvPr/>
        </p:nvSpPr>
        <p:spPr>
          <a:xfrm>
            <a:off x="3392691" y="2417332"/>
            <a:ext cx="5228797" cy="522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Page Request</a:t>
            </a:r>
          </a:p>
        </p:txBody>
      </p:sp>
      <p:sp>
        <p:nvSpPr>
          <p:cNvPr id="13" name="TextBox 12">
            <a:extLst>
              <a:ext uri="{FF2B5EF4-FFF2-40B4-BE49-F238E27FC236}">
                <a16:creationId xmlns:a16="http://schemas.microsoft.com/office/drawing/2014/main" id="{73890648-FF07-46D3-A724-9BF51F43C445}"/>
              </a:ext>
            </a:extLst>
          </p:cNvPr>
          <p:cNvSpPr txBox="1"/>
          <p:nvPr/>
        </p:nvSpPr>
        <p:spPr>
          <a:xfrm>
            <a:off x="4134745" y="2851128"/>
            <a:ext cx="3744686" cy="646331"/>
          </a:xfrm>
          <a:prstGeom prst="rect">
            <a:avLst/>
          </a:prstGeom>
          <a:noFill/>
        </p:spPr>
        <p:txBody>
          <a:bodyPr wrap="square" rtlCol="0">
            <a:spAutoFit/>
          </a:bodyPr>
          <a:lstStyle/>
          <a:p>
            <a:r>
              <a:rPr lang="en-US"/>
              <a:t>Contents:</a:t>
            </a:r>
          </a:p>
          <a:p>
            <a:pPr marL="285750" indent="-285750">
              <a:buFont typeface="Arial" panose="020B0604020202020204" pitchFamily="34" charset="0"/>
              <a:buChar char="•"/>
            </a:pPr>
            <a:r>
              <a:rPr lang="en-US"/>
              <a:t>Session Cookies</a:t>
            </a:r>
          </a:p>
        </p:txBody>
      </p:sp>
      <p:sp>
        <p:nvSpPr>
          <p:cNvPr id="15" name="Arrow: Left 14">
            <a:extLst>
              <a:ext uri="{FF2B5EF4-FFF2-40B4-BE49-F238E27FC236}">
                <a16:creationId xmlns:a16="http://schemas.microsoft.com/office/drawing/2014/main" id="{ABDC25F7-300F-4A8F-AFD1-54DC8791C578}"/>
              </a:ext>
            </a:extLst>
          </p:cNvPr>
          <p:cNvSpPr/>
          <p:nvPr/>
        </p:nvSpPr>
        <p:spPr>
          <a:xfrm>
            <a:off x="3392690" y="4006850"/>
            <a:ext cx="5228797" cy="5225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Response</a:t>
            </a:r>
          </a:p>
        </p:txBody>
      </p:sp>
      <p:sp>
        <p:nvSpPr>
          <p:cNvPr id="16" name="TextBox 15">
            <a:extLst>
              <a:ext uri="{FF2B5EF4-FFF2-40B4-BE49-F238E27FC236}">
                <a16:creationId xmlns:a16="http://schemas.microsoft.com/office/drawing/2014/main" id="{B807C333-21CA-4C4B-84C7-C18D70DA6F67}"/>
              </a:ext>
            </a:extLst>
          </p:cNvPr>
          <p:cNvSpPr txBox="1"/>
          <p:nvPr/>
        </p:nvSpPr>
        <p:spPr>
          <a:xfrm>
            <a:off x="4134745" y="4382545"/>
            <a:ext cx="3744686" cy="646331"/>
          </a:xfrm>
          <a:prstGeom prst="rect">
            <a:avLst/>
          </a:prstGeom>
          <a:noFill/>
        </p:spPr>
        <p:txBody>
          <a:bodyPr wrap="square" rtlCol="0">
            <a:spAutoFit/>
          </a:bodyPr>
          <a:lstStyle/>
          <a:p>
            <a:r>
              <a:rPr lang="en-US"/>
              <a:t>Contents:</a:t>
            </a:r>
          </a:p>
          <a:p>
            <a:pPr marL="285750" indent="-285750">
              <a:buFont typeface="Arial" panose="020B0604020202020204" pitchFamily="34" charset="0"/>
              <a:buChar char="•"/>
            </a:pPr>
            <a:r>
              <a:rPr lang="en-US"/>
              <a:t>Page</a:t>
            </a:r>
          </a:p>
        </p:txBody>
      </p:sp>
      <p:sp>
        <p:nvSpPr>
          <p:cNvPr id="9" name="TextBox 8">
            <a:extLst>
              <a:ext uri="{FF2B5EF4-FFF2-40B4-BE49-F238E27FC236}">
                <a16:creationId xmlns:a16="http://schemas.microsoft.com/office/drawing/2014/main" id="{DDDFCDAB-77EF-44E6-A631-6B36E64E55CC}"/>
              </a:ext>
            </a:extLst>
          </p:cNvPr>
          <p:cNvSpPr txBox="1"/>
          <p:nvPr/>
        </p:nvSpPr>
        <p:spPr>
          <a:xfrm>
            <a:off x="838200" y="1648726"/>
            <a:ext cx="6197598" cy="523220"/>
          </a:xfrm>
          <a:prstGeom prst="rect">
            <a:avLst/>
          </a:prstGeom>
          <a:noFill/>
        </p:spPr>
        <p:txBody>
          <a:bodyPr wrap="square" rtlCol="0">
            <a:spAutoFit/>
          </a:bodyPr>
          <a:lstStyle/>
          <a:p>
            <a:r>
              <a:rPr lang="en-US" sz="2800"/>
              <a:t>Subsequent Requests</a:t>
            </a:r>
          </a:p>
        </p:txBody>
      </p:sp>
      <p:sp>
        <p:nvSpPr>
          <p:cNvPr id="3" name="Rectangle 2">
            <a:extLst>
              <a:ext uri="{FF2B5EF4-FFF2-40B4-BE49-F238E27FC236}">
                <a16:creationId xmlns:a16="http://schemas.microsoft.com/office/drawing/2014/main" id="{5B51B5D6-5C9D-4D11-BC6D-8796BD048D68}"/>
              </a:ext>
            </a:extLst>
          </p:cNvPr>
          <p:cNvSpPr/>
          <p:nvPr/>
        </p:nvSpPr>
        <p:spPr>
          <a:xfrm>
            <a:off x="1669143" y="5378653"/>
            <a:ext cx="8853714" cy="1137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Login Information is not sent!</a:t>
            </a:r>
          </a:p>
        </p:txBody>
      </p:sp>
    </p:spTree>
    <p:extLst>
      <p:ext uri="{BB962C8B-B14F-4D97-AF65-F5344CB8AC3E}">
        <p14:creationId xmlns:p14="http://schemas.microsoft.com/office/powerpoint/2010/main" val="24387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13BEA51-B686-4E72-9D1E-24436AA0A020}"/>
              </a:ext>
            </a:extLst>
          </p:cNvPr>
          <p:cNvSpPr>
            <a:spLocks noGrp="1"/>
          </p:cNvSpPr>
          <p:nvPr>
            <p:ph type="title"/>
          </p:nvPr>
        </p:nvSpPr>
        <p:spPr>
          <a:xfrm>
            <a:off x="488577" y="1565892"/>
            <a:ext cx="5238466" cy="2991416"/>
          </a:xfrm>
        </p:spPr>
        <p:txBody>
          <a:bodyPr vert="horz" lIns="91440" tIns="45720" rIns="91440" bIns="45720" rtlCol="0" anchor="b">
            <a:normAutofit/>
          </a:bodyPr>
          <a:lstStyle/>
          <a:p>
            <a:r>
              <a:rPr lang="en-US" sz="3300" kern="1200">
                <a:latin typeface="Arial"/>
                <a:cs typeface="Arial"/>
              </a:rPr>
              <a:t>Sensitive data, like</a:t>
            </a:r>
            <a:r>
              <a:rPr lang="en-US" sz="3300" b="1" kern="1200">
                <a:latin typeface="Arial"/>
                <a:cs typeface="Arial"/>
              </a:rPr>
              <a:t> passwords </a:t>
            </a:r>
            <a:r>
              <a:rPr lang="en-US" sz="3300" kern="1200">
                <a:latin typeface="Arial"/>
                <a:cs typeface="Arial"/>
              </a:rPr>
              <a:t>or </a:t>
            </a:r>
            <a:r>
              <a:rPr lang="en-US" sz="3300" b="1" kern="1200">
                <a:latin typeface="Arial"/>
                <a:cs typeface="Arial"/>
              </a:rPr>
              <a:t>SSNs</a:t>
            </a:r>
            <a:r>
              <a:rPr lang="en-US" sz="3300" kern="1200">
                <a:latin typeface="Arial"/>
                <a:cs typeface="Arial"/>
              </a:rPr>
              <a:t>, can enable malicious attacks by fraudulent users that hurts users and businesses</a:t>
            </a:r>
          </a:p>
        </p:txBody>
      </p:sp>
      <p:pic>
        <p:nvPicPr>
          <p:cNvPr id="6" name="Picture 6" descr="A screen shot of a computer&#10;&#10;Description generated with very high confidence">
            <a:extLst>
              <a:ext uri="{FF2B5EF4-FFF2-40B4-BE49-F238E27FC236}">
                <a16:creationId xmlns:a16="http://schemas.microsoft.com/office/drawing/2014/main" id="{E1C19B5C-2206-48AF-BA3F-9BFE1D35AD40}"/>
              </a:ext>
            </a:extLst>
          </p:cNvPr>
          <p:cNvPicPr>
            <a:picLocks noChangeAspect="1"/>
          </p:cNvPicPr>
          <p:nvPr/>
        </p:nvPicPr>
        <p:blipFill>
          <a:blip r:embed="rId3"/>
          <a:stretch>
            <a:fillRect/>
          </a:stretch>
        </p:blipFill>
        <p:spPr>
          <a:xfrm>
            <a:off x="6686681" y="109606"/>
            <a:ext cx="4552950" cy="3219885"/>
          </a:xfrm>
          <a:prstGeom prst="rect">
            <a:avLst/>
          </a:prstGeom>
        </p:spPr>
      </p:pic>
      <p:pic>
        <p:nvPicPr>
          <p:cNvPr id="8" name="Picture 8" descr="A close up of a sign&#10;&#10;Description generated with very high confidence">
            <a:extLst>
              <a:ext uri="{FF2B5EF4-FFF2-40B4-BE49-F238E27FC236}">
                <a16:creationId xmlns:a16="http://schemas.microsoft.com/office/drawing/2014/main" id="{32FF853E-B6F9-4FA5-B06B-EA76EE1AB3CB}"/>
              </a:ext>
            </a:extLst>
          </p:cNvPr>
          <p:cNvPicPr>
            <a:picLocks noChangeAspect="1"/>
          </p:cNvPicPr>
          <p:nvPr/>
        </p:nvPicPr>
        <p:blipFill>
          <a:blip r:embed="rId4"/>
          <a:stretch>
            <a:fillRect/>
          </a:stretch>
        </p:blipFill>
        <p:spPr>
          <a:xfrm>
            <a:off x="6596063" y="3646035"/>
            <a:ext cx="4735285" cy="3137807"/>
          </a:xfrm>
          <a:prstGeom prst="rect">
            <a:avLst/>
          </a:prstGeom>
        </p:spPr>
      </p:pic>
    </p:spTree>
    <p:extLst>
      <p:ext uri="{BB962C8B-B14F-4D97-AF65-F5344CB8AC3E}">
        <p14:creationId xmlns:p14="http://schemas.microsoft.com/office/powerpoint/2010/main" val="2116284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ECEE7B-C76E-48C8-AE5F-0023BC58B816}"/>
              </a:ext>
            </a:extLst>
          </p:cNvPr>
          <p:cNvSpPr>
            <a:spLocks noGrp="1"/>
          </p:cNvSpPr>
          <p:nvPr>
            <p:ph type="title"/>
          </p:nvPr>
        </p:nvSpPr>
        <p:spPr>
          <a:xfrm>
            <a:off x="524256" y="4767072"/>
            <a:ext cx="6594189" cy="1625210"/>
          </a:xfrm>
        </p:spPr>
        <p:txBody>
          <a:bodyPr>
            <a:normAutofit/>
          </a:bodyPr>
          <a:lstStyle/>
          <a:p>
            <a:r>
              <a:rPr lang="en-US">
                <a:solidFill>
                  <a:srgbClr val="FFFFFF"/>
                </a:solidFill>
              </a:rPr>
              <a:t>VNC/Remote Desktop</a:t>
            </a: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968243D8-DD45-464F-BD7B-C466CF088D7E}"/>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Allows a client to remotely control a computer</a:t>
            </a:r>
          </a:p>
          <a:p>
            <a:pPr lvl="1"/>
            <a:r>
              <a:rPr lang="en-US" sz="2800">
                <a:solidFill>
                  <a:srgbClr val="FFFFFF"/>
                </a:solidFill>
              </a:rPr>
              <a:t>Transmits user inputs to host</a:t>
            </a:r>
          </a:p>
          <a:p>
            <a:pPr lvl="1"/>
            <a:r>
              <a:rPr lang="en-US" sz="2800">
                <a:solidFill>
                  <a:srgbClr val="FFFFFF"/>
                </a:solidFill>
              </a:rPr>
              <a:t>Receives screen share of host as video feed</a:t>
            </a:r>
          </a:p>
        </p:txBody>
      </p:sp>
      <p:grpSp>
        <p:nvGrpSpPr>
          <p:cNvPr id="5" name="Group 4">
            <a:extLst>
              <a:ext uri="{FF2B5EF4-FFF2-40B4-BE49-F238E27FC236}">
                <a16:creationId xmlns:a16="http://schemas.microsoft.com/office/drawing/2014/main" id="{9A9B8734-F9AA-48F1-81C4-35B2A324688D}"/>
              </a:ext>
            </a:extLst>
          </p:cNvPr>
          <p:cNvGrpSpPr/>
          <p:nvPr/>
        </p:nvGrpSpPr>
        <p:grpSpPr>
          <a:xfrm>
            <a:off x="599723" y="699217"/>
            <a:ext cx="6443253" cy="3466383"/>
            <a:chOff x="-85996" y="655674"/>
            <a:chExt cx="9100458" cy="4111398"/>
          </a:xfrm>
        </p:grpSpPr>
        <p:sp>
          <p:nvSpPr>
            <p:cNvPr id="9" name="Rectangle 8">
              <a:extLst>
                <a:ext uri="{FF2B5EF4-FFF2-40B4-BE49-F238E27FC236}">
                  <a16:creationId xmlns:a16="http://schemas.microsoft.com/office/drawing/2014/main" id="{212E40AC-CC4D-4B14-BB50-5C86D4583F18}"/>
                </a:ext>
              </a:extLst>
            </p:cNvPr>
            <p:cNvSpPr/>
            <p:nvPr/>
          </p:nvSpPr>
          <p:spPr>
            <a:xfrm>
              <a:off x="6801032" y="3206786"/>
              <a:ext cx="2213430" cy="156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Host</a:t>
              </a:r>
            </a:p>
          </p:txBody>
        </p:sp>
        <p:sp>
          <p:nvSpPr>
            <p:cNvPr id="10" name="Rectangle 9">
              <a:extLst>
                <a:ext uri="{FF2B5EF4-FFF2-40B4-BE49-F238E27FC236}">
                  <a16:creationId xmlns:a16="http://schemas.microsoft.com/office/drawing/2014/main" id="{B623AFB8-D8D0-43BE-BF0D-968A68BD4EA3}"/>
                </a:ext>
              </a:extLst>
            </p:cNvPr>
            <p:cNvSpPr/>
            <p:nvPr/>
          </p:nvSpPr>
          <p:spPr>
            <a:xfrm>
              <a:off x="-85996" y="3206786"/>
              <a:ext cx="2213430" cy="156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a:t>
              </a:r>
            </a:p>
          </p:txBody>
        </p:sp>
        <p:sp>
          <p:nvSpPr>
            <p:cNvPr id="12" name="Rectangle 11">
              <a:extLst>
                <a:ext uri="{FF2B5EF4-FFF2-40B4-BE49-F238E27FC236}">
                  <a16:creationId xmlns:a16="http://schemas.microsoft.com/office/drawing/2014/main" id="{13B4C601-C755-49A2-A7E2-5A94BA1D5927}"/>
                </a:ext>
              </a:extLst>
            </p:cNvPr>
            <p:cNvSpPr/>
            <p:nvPr/>
          </p:nvSpPr>
          <p:spPr>
            <a:xfrm>
              <a:off x="3404689" y="655674"/>
              <a:ext cx="2213430" cy="156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Router</a:t>
              </a:r>
            </a:p>
          </p:txBody>
        </p:sp>
        <p:sp>
          <p:nvSpPr>
            <p:cNvPr id="14" name="TextBox 13">
              <a:extLst>
                <a:ext uri="{FF2B5EF4-FFF2-40B4-BE49-F238E27FC236}">
                  <a16:creationId xmlns:a16="http://schemas.microsoft.com/office/drawing/2014/main" id="{CBEB81FB-D999-4F5D-BD50-9A03FBC19671}"/>
                </a:ext>
              </a:extLst>
            </p:cNvPr>
            <p:cNvSpPr txBox="1"/>
            <p:nvPr/>
          </p:nvSpPr>
          <p:spPr>
            <a:xfrm>
              <a:off x="1058518" y="1746564"/>
              <a:ext cx="1170513" cy="369332"/>
            </a:xfrm>
            <a:prstGeom prst="rect">
              <a:avLst/>
            </a:prstGeom>
            <a:noFill/>
          </p:spPr>
          <p:txBody>
            <a:bodyPr wrap="none" rtlCol="0">
              <a:spAutoFit/>
            </a:bodyPr>
            <a:lstStyle/>
            <a:p>
              <a:r>
                <a:rPr lang="en-US"/>
                <a:t>User Input</a:t>
              </a:r>
            </a:p>
          </p:txBody>
        </p:sp>
        <p:sp>
          <p:nvSpPr>
            <p:cNvPr id="15" name="TextBox 14">
              <a:extLst>
                <a:ext uri="{FF2B5EF4-FFF2-40B4-BE49-F238E27FC236}">
                  <a16:creationId xmlns:a16="http://schemas.microsoft.com/office/drawing/2014/main" id="{152B7248-293E-497F-9F44-4D5CBB13097F}"/>
                </a:ext>
              </a:extLst>
            </p:cNvPr>
            <p:cNvSpPr txBox="1"/>
            <p:nvPr/>
          </p:nvSpPr>
          <p:spPr>
            <a:xfrm>
              <a:off x="6859092" y="1709887"/>
              <a:ext cx="1170513" cy="369332"/>
            </a:xfrm>
            <a:prstGeom prst="rect">
              <a:avLst/>
            </a:prstGeom>
            <a:noFill/>
          </p:spPr>
          <p:txBody>
            <a:bodyPr wrap="none" rtlCol="0">
              <a:spAutoFit/>
            </a:bodyPr>
            <a:lstStyle/>
            <a:p>
              <a:r>
                <a:rPr lang="en-US"/>
                <a:t>User Input</a:t>
              </a:r>
            </a:p>
          </p:txBody>
        </p:sp>
        <p:sp>
          <p:nvSpPr>
            <p:cNvPr id="16" name="TextBox 15">
              <a:extLst>
                <a:ext uri="{FF2B5EF4-FFF2-40B4-BE49-F238E27FC236}">
                  <a16:creationId xmlns:a16="http://schemas.microsoft.com/office/drawing/2014/main" id="{7208E97A-63C1-4029-A3E3-C81FB357A647}"/>
                </a:ext>
              </a:extLst>
            </p:cNvPr>
            <p:cNvSpPr txBox="1"/>
            <p:nvPr/>
          </p:nvSpPr>
          <p:spPr>
            <a:xfrm>
              <a:off x="2127434" y="2615216"/>
              <a:ext cx="1259191" cy="369332"/>
            </a:xfrm>
            <a:prstGeom prst="rect">
              <a:avLst/>
            </a:prstGeom>
            <a:noFill/>
          </p:spPr>
          <p:txBody>
            <a:bodyPr wrap="none" rtlCol="0">
              <a:spAutoFit/>
            </a:bodyPr>
            <a:lstStyle/>
            <a:p>
              <a:r>
                <a:rPr lang="en-US"/>
                <a:t>Display Out</a:t>
              </a:r>
            </a:p>
          </p:txBody>
        </p:sp>
        <p:sp>
          <p:nvSpPr>
            <p:cNvPr id="17" name="TextBox 16">
              <a:extLst>
                <a:ext uri="{FF2B5EF4-FFF2-40B4-BE49-F238E27FC236}">
                  <a16:creationId xmlns:a16="http://schemas.microsoft.com/office/drawing/2014/main" id="{D1A6122A-8235-42E8-8CA2-10A8536929A6}"/>
                </a:ext>
              </a:extLst>
            </p:cNvPr>
            <p:cNvSpPr txBox="1"/>
            <p:nvPr/>
          </p:nvSpPr>
          <p:spPr>
            <a:xfrm>
              <a:off x="5496261" y="2626771"/>
              <a:ext cx="1259191" cy="369332"/>
            </a:xfrm>
            <a:prstGeom prst="rect">
              <a:avLst/>
            </a:prstGeom>
            <a:noFill/>
          </p:spPr>
          <p:txBody>
            <a:bodyPr wrap="none" rtlCol="0">
              <a:spAutoFit/>
            </a:bodyPr>
            <a:lstStyle/>
            <a:p>
              <a:r>
                <a:rPr lang="en-US"/>
                <a:t>Display Out</a:t>
              </a:r>
            </a:p>
          </p:txBody>
        </p:sp>
        <p:cxnSp>
          <p:nvCxnSpPr>
            <p:cNvPr id="18" name="Straight Arrow Connector 17">
              <a:extLst>
                <a:ext uri="{FF2B5EF4-FFF2-40B4-BE49-F238E27FC236}">
                  <a16:creationId xmlns:a16="http://schemas.microsoft.com/office/drawing/2014/main" id="{294FC366-74B6-400D-82DE-0A7AAF65178F}"/>
                </a:ext>
              </a:extLst>
            </p:cNvPr>
            <p:cNvCxnSpPr/>
            <p:nvPr/>
          </p:nvCxnSpPr>
          <p:spPr>
            <a:xfrm flipV="1">
              <a:off x="436519" y="1127615"/>
              <a:ext cx="2950106" cy="207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3D196A-4630-4AF5-838D-CE489B898F8C}"/>
                </a:ext>
              </a:extLst>
            </p:cNvPr>
            <p:cNvCxnSpPr/>
            <p:nvPr/>
          </p:nvCxnSpPr>
          <p:spPr>
            <a:xfrm flipH="1">
              <a:off x="1309150" y="1709887"/>
              <a:ext cx="2091572" cy="149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2ECC08-D64C-4232-AB5B-72897B783AE5}"/>
                </a:ext>
              </a:extLst>
            </p:cNvPr>
            <p:cNvCxnSpPr/>
            <p:nvPr/>
          </p:nvCxnSpPr>
          <p:spPr>
            <a:xfrm>
              <a:off x="5643438" y="996986"/>
              <a:ext cx="2746909" cy="220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6D1DD2-96DC-4C41-A950-F626629AAAA7}"/>
                </a:ext>
              </a:extLst>
            </p:cNvPr>
            <p:cNvCxnSpPr>
              <a:cxnSpLocks/>
            </p:cNvCxnSpPr>
            <p:nvPr/>
          </p:nvCxnSpPr>
          <p:spPr>
            <a:xfrm flipH="1" flipV="1">
              <a:off x="5618119" y="1709887"/>
              <a:ext cx="1826230" cy="149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743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E8C581-9BAB-4E99-B9B6-69E26C94D701}"/>
              </a:ext>
            </a:extLst>
          </p:cNvPr>
          <p:cNvPicPr>
            <a:picLocks noGrp="1" noChangeAspect="1"/>
          </p:cNvPicPr>
          <p:nvPr>
            <p:ph idx="1"/>
          </p:nvPr>
        </p:nvPicPr>
        <p:blipFill>
          <a:blip r:embed="rId2"/>
          <a:stretch>
            <a:fillRect/>
          </a:stretch>
        </p:blipFill>
        <p:spPr>
          <a:xfrm>
            <a:off x="1824124" y="2410"/>
            <a:ext cx="8543752" cy="6855590"/>
          </a:xfrm>
          <a:prstGeom prst="rect">
            <a:avLst/>
          </a:prstGeom>
        </p:spPr>
      </p:pic>
    </p:spTree>
    <p:extLst>
      <p:ext uri="{BB962C8B-B14F-4D97-AF65-F5344CB8AC3E}">
        <p14:creationId xmlns:p14="http://schemas.microsoft.com/office/powerpoint/2010/main" val="358378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able, room, phone, blue&#10;&#10;Description generated with very high confidence">
            <a:extLst>
              <a:ext uri="{FF2B5EF4-FFF2-40B4-BE49-F238E27FC236}">
                <a16:creationId xmlns:a16="http://schemas.microsoft.com/office/drawing/2014/main" id="{F27D08D4-CF5E-4F05-A3A2-813AC789ACB1}"/>
              </a:ext>
            </a:extLst>
          </p:cNvPr>
          <p:cNvPicPr>
            <a:picLocks noChangeAspect="1"/>
          </p:cNvPicPr>
          <p:nvPr/>
        </p:nvPicPr>
        <p:blipFill>
          <a:blip r:embed="rId3"/>
          <a:stretch>
            <a:fillRect/>
          </a:stretch>
        </p:blipFill>
        <p:spPr>
          <a:xfrm>
            <a:off x="938761" y="756863"/>
            <a:ext cx="10172700" cy="5344716"/>
          </a:xfrm>
          <a:prstGeom prst="rect">
            <a:avLst/>
          </a:prstGeom>
        </p:spPr>
      </p:pic>
    </p:spTree>
    <p:extLst>
      <p:ext uri="{BB962C8B-B14F-4D97-AF65-F5344CB8AC3E}">
        <p14:creationId xmlns:p14="http://schemas.microsoft.com/office/powerpoint/2010/main" val="3506314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A circuit board&#10;&#10;Description generated with very high confidence">
            <a:extLst>
              <a:ext uri="{FF2B5EF4-FFF2-40B4-BE49-F238E27FC236}">
                <a16:creationId xmlns:a16="http://schemas.microsoft.com/office/drawing/2014/main" id="{72EE4019-FE82-448F-8D19-91D9A9BCF29C}"/>
              </a:ext>
            </a:extLst>
          </p:cNvPr>
          <p:cNvPicPr>
            <a:picLocks noChangeAspect="1"/>
          </p:cNvPicPr>
          <p:nvPr/>
        </p:nvPicPr>
        <p:blipFill>
          <a:blip r:embed="rId3"/>
          <a:stretch>
            <a:fillRect/>
          </a:stretch>
        </p:blipFill>
        <p:spPr>
          <a:xfrm>
            <a:off x="4128105" y="794309"/>
            <a:ext cx="3806674" cy="2631503"/>
          </a:xfrm>
          <a:prstGeom prst="rect">
            <a:avLst/>
          </a:prstGeom>
        </p:spPr>
      </p:pic>
      <p:pic>
        <p:nvPicPr>
          <p:cNvPr id="7" name="Picture 6" descr="A circuit board&#10;&#10;Description generated with very high confidence">
            <a:extLst>
              <a:ext uri="{FF2B5EF4-FFF2-40B4-BE49-F238E27FC236}">
                <a16:creationId xmlns:a16="http://schemas.microsoft.com/office/drawing/2014/main" id="{3508D37E-E6DA-448E-9763-C03496A2D9EF}"/>
              </a:ext>
            </a:extLst>
          </p:cNvPr>
          <p:cNvPicPr>
            <a:picLocks noChangeAspect="1"/>
          </p:cNvPicPr>
          <p:nvPr/>
        </p:nvPicPr>
        <p:blipFill>
          <a:blip r:embed="rId4"/>
          <a:stretch>
            <a:fillRect/>
          </a:stretch>
        </p:blipFill>
        <p:spPr>
          <a:xfrm>
            <a:off x="7931150" y="822632"/>
            <a:ext cx="4160459" cy="2581661"/>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C51E9DD6-F429-46E9-B3D2-EF956BB724E8}"/>
              </a:ext>
            </a:extLst>
          </p:cNvPr>
          <p:cNvPicPr>
            <a:picLocks noChangeAspect="1"/>
          </p:cNvPicPr>
          <p:nvPr/>
        </p:nvPicPr>
        <p:blipFill>
          <a:blip r:embed="rId5"/>
          <a:stretch>
            <a:fillRect/>
          </a:stretch>
        </p:blipFill>
        <p:spPr>
          <a:xfrm>
            <a:off x="4128104" y="3490608"/>
            <a:ext cx="7881863" cy="2722550"/>
          </a:xfrm>
          <a:prstGeom prst="rect">
            <a:avLst/>
          </a:prstGeom>
        </p:spPr>
      </p:pic>
      <p:sp>
        <p:nvSpPr>
          <p:cNvPr id="22" name="TextBox 21">
            <a:extLst>
              <a:ext uri="{FF2B5EF4-FFF2-40B4-BE49-F238E27FC236}">
                <a16:creationId xmlns:a16="http://schemas.microsoft.com/office/drawing/2014/main" id="{8A8479C2-AEE6-44A4-937C-52627F97CE2E}"/>
              </a:ext>
            </a:extLst>
          </p:cNvPr>
          <p:cNvSpPr txBox="1"/>
          <p:nvPr/>
        </p:nvSpPr>
        <p:spPr>
          <a:xfrm>
            <a:off x="227238" y="3030311"/>
            <a:ext cx="37229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Arial"/>
                <a:cs typeface="Arial"/>
              </a:rPr>
              <a:t>Difficult for developers​</a:t>
            </a:r>
          </a:p>
          <a:p>
            <a:pPr>
              <a:buChar char="•"/>
            </a:pPr>
            <a:r>
              <a:rPr lang="en-US" sz="2000">
                <a:latin typeface="Arial"/>
                <a:cs typeface="Arial"/>
              </a:rPr>
              <a:t>Difficult for users​</a:t>
            </a:r>
          </a:p>
          <a:p>
            <a:pPr>
              <a:buChar char="•"/>
            </a:pPr>
            <a:r>
              <a:rPr lang="en-US" sz="2000">
                <a:latin typeface="Arial"/>
                <a:cs typeface="Arial"/>
              </a:rPr>
              <a:t>User-dependent efficacy​</a:t>
            </a:r>
          </a:p>
        </p:txBody>
      </p:sp>
      <p:sp>
        <p:nvSpPr>
          <p:cNvPr id="24" name="Title 1">
            <a:extLst>
              <a:ext uri="{FF2B5EF4-FFF2-40B4-BE49-F238E27FC236}">
                <a16:creationId xmlns:a16="http://schemas.microsoft.com/office/drawing/2014/main" id="{20601A29-9CFF-4FE3-AD8D-BD98623DA69E}"/>
              </a:ext>
            </a:extLst>
          </p:cNvPr>
          <p:cNvSpPr>
            <a:spLocks noGrp="1"/>
          </p:cNvSpPr>
          <p:nvPr>
            <p:ph type="title"/>
          </p:nvPr>
        </p:nvSpPr>
        <p:spPr>
          <a:xfrm>
            <a:off x="389164" y="682756"/>
            <a:ext cx="2832948" cy="550127"/>
          </a:xfrm>
          <a:prstGeom prst="ellipse">
            <a:avLst/>
          </a:prstGeom>
        </p:spPr>
        <p:txBody>
          <a:bodyPr>
            <a:noAutofit/>
          </a:bodyPr>
          <a:lstStyle/>
          <a:p>
            <a:r>
              <a:rPr lang="en-US" sz="3400" b="1">
                <a:latin typeface="Abadi"/>
                <a:cs typeface="Calibri Light"/>
              </a:rPr>
              <a:t>FIDELIUS</a:t>
            </a:r>
            <a:endParaRPr lang="en-US" sz="3400">
              <a:cs typeface="Calibri Light" panose="020F0302020204030204"/>
            </a:endParaRPr>
          </a:p>
        </p:txBody>
      </p:sp>
      <p:cxnSp>
        <p:nvCxnSpPr>
          <p:cNvPr id="26" name="Straight Arrow Connector 25">
            <a:extLst>
              <a:ext uri="{FF2B5EF4-FFF2-40B4-BE49-F238E27FC236}">
                <a16:creationId xmlns:a16="http://schemas.microsoft.com/office/drawing/2014/main" id="{766B3169-F532-4867-B38B-5BD91F398507}"/>
              </a:ext>
            </a:extLst>
          </p:cNvPr>
          <p:cNvCxnSpPr/>
          <p:nvPr/>
        </p:nvCxnSpPr>
        <p:spPr>
          <a:xfrm>
            <a:off x="3978728" y="726622"/>
            <a:ext cx="13607" cy="5721801"/>
          </a:xfrm>
          <a:prstGeom prst="straightConnector1">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62045C-B415-4DA5-92E6-DB4793A11321}"/>
              </a:ext>
            </a:extLst>
          </p:cNvPr>
          <p:cNvCxnSpPr>
            <a:cxnSpLocks/>
          </p:cNvCxnSpPr>
          <p:nvPr/>
        </p:nvCxnSpPr>
        <p:spPr>
          <a:xfrm flipH="1">
            <a:off x="488496" y="1291318"/>
            <a:ext cx="2571749" cy="13605"/>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BF89275-4F09-4ED5-884B-992FD3AE57BF}"/>
              </a:ext>
            </a:extLst>
          </p:cNvPr>
          <p:cNvSpPr txBox="1"/>
          <p:nvPr/>
        </p:nvSpPr>
        <p:spPr>
          <a:xfrm>
            <a:off x="227138" y="6210364"/>
            <a:ext cx="115144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tx1">
                    <a:lumMod val="50000"/>
                    <a:lumOff val="50000"/>
                  </a:schemeClr>
                </a:solidFill>
                <a:latin typeface="Raleway"/>
                <a:cs typeface="Calibri"/>
              </a:rPr>
              <a:t>[1] </a:t>
            </a:r>
            <a:r>
              <a:rPr lang="en-US" sz="1500" err="1">
                <a:solidFill>
                  <a:schemeClr val="tx1">
                    <a:lumMod val="50000"/>
                    <a:lumOff val="50000"/>
                  </a:schemeClr>
                </a:solidFill>
                <a:ea typeface="+mn-lt"/>
                <a:cs typeface="+mn-lt"/>
              </a:rPr>
              <a:t>Eskandarian</a:t>
            </a:r>
            <a:r>
              <a:rPr lang="en-US" sz="1500">
                <a:solidFill>
                  <a:schemeClr val="tx1">
                    <a:lumMod val="50000"/>
                    <a:lumOff val="50000"/>
                  </a:schemeClr>
                </a:solidFill>
                <a:ea typeface="+mn-lt"/>
                <a:cs typeface="+mn-lt"/>
              </a:rPr>
              <a:t>, Saba, et al. "</a:t>
            </a:r>
            <a:r>
              <a:rPr lang="en-US" sz="1500" err="1">
                <a:solidFill>
                  <a:schemeClr val="tx1">
                    <a:lumMod val="50000"/>
                    <a:lumOff val="50000"/>
                  </a:schemeClr>
                </a:solidFill>
                <a:ea typeface="+mn-lt"/>
                <a:cs typeface="+mn-lt"/>
              </a:rPr>
              <a:t>Fidelius</a:t>
            </a:r>
            <a:r>
              <a:rPr lang="en-US" sz="1500">
                <a:solidFill>
                  <a:schemeClr val="tx1">
                    <a:lumMod val="50000"/>
                    <a:lumOff val="50000"/>
                  </a:schemeClr>
                </a:solidFill>
                <a:ea typeface="+mn-lt"/>
                <a:cs typeface="+mn-lt"/>
              </a:rPr>
              <a:t>: Protecting user secrets from compromised browsers." </a:t>
            </a:r>
            <a:r>
              <a:rPr lang="en-US" sz="1500" i="1">
                <a:solidFill>
                  <a:schemeClr val="tx1">
                    <a:lumMod val="50000"/>
                    <a:lumOff val="50000"/>
                  </a:schemeClr>
                </a:solidFill>
                <a:ea typeface="+mn-lt"/>
                <a:cs typeface="+mn-lt"/>
              </a:rPr>
              <a:t>2019 IEEE Symposium on Security and Privacy (SP)</a:t>
            </a:r>
            <a:r>
              <a:rPr lang="en-US" sz="1500">
                <a:solidFill>
                  <a:schemeClr val="tx1">
                    <a:lumMod val="50000"/>
                    <a:lumOff val="50000"/>
                  </a:schemeClr>
                </a:solidFill>
                <a:ea typeface="+mn-lt"/>
                <a:cs typeface="+mn-lt"/>
              </a:rPr>
              <a:t>. IEEE, 2019.</a:t>
            </a:r>
            <a:endParaRPr lang="en-US" sz="150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9026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E3BC0C31-69A7-4200-9AFE-927230E1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06FFC-BCB4-4E66-A751-F1F94CCC8EFE}"/>
              </a:ext>
            </a:extLst>
          </p:cNvPr>
          <p:cNvSpPr>
            <a:spLocks noGrp="1"/>
          </p:cNvSpPr>
          <p:nvPr>
            <p:ph type="title"/>
          </p:nvPr>
        </p:nvSpPr>
        <p:spPr>
          <a:xfrm>
            <a:off x="1158240" y="4894262"/>
            <a:ext cx="10307952" cy="1325563"/>
          </a:xfrm>
        </p:spPr>
        <p:txBody>
          <a:bodyPr>
            <a:normAutofit/>
          </a:bodyPr>
          <a:lstStyle/>
          <a:p>
            <a:r>
              <a:rPr lang="en-US"/>
              <a:t>Introducing Lumos</a:t>
            </a:r>
          </a:p>
        </p:txBody>
      </p:sp>
      <p:sp>
        <p:nvSpPr>
          <p:cNvPr id="9" name="Content Placeholder 8">
            <a:extLst>
              <a:ext uri="{FF2B5EF4-FFF2-40B4-BE49-F238E27FC236}">
                <a16:creationId xmlns:a16="http://schemas.microsoft.com/office/drawing/2014/main" id="{AF93896E-4C41-4A51-B28A-FA428FD39A98}"/>
              </a:ext>
            </a:extLst>
          </p:cNvPr>
          <p:cNvSpPr>
            <a:spLocks noGrp="1"/>
          </p:cNvSpPr>
          <p:nvPr>
            <p:ph idx="1"/>
          </p:nvPr>
        </p:nvSpPr>
        <p:spPr>
          <a:xfrm>
            <a:off x="1161288" y="3356264"/>
            <a:ext cx="6484094" cy="727002"/>
          </a:xfrm>
        </p:spPr>
        <p:txBody>
          <a:bodyPr anchor="ctr">
            <a:normAutofit/>
          </a:bodyPr>
          <a:lstStyle/>
          <a:p>
            <a:pPr marL="0" indent="0">
              <a:buNone/>
            </a:pPr>
            <a:r>
              <a:rPr lang="en-US" sz="2000"/>
              <a:t>A Simpler Way to Do Things</a:t>
            </a:r>
          </a:p>
        </p:txBody>
      </p:sp>
      <p:cxnSp>
        <p:nvCxnSpPr>
          <p:cNvPr id="8" name="Straight Connector 13">
            <a:extLst>
              <a:ext uri="{FF2B5EF4-FFF2-40B4-BE49-F238E27FC236}">
                <a16:creationId xmlns:a16="http://schemas.microsoft.com/office/drawing/2014/main" id="{45B5AFC7-2F07-4F7B-9151-E45D7548D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A picture containing drawing&#10;&#10;Description automatically generated">
            <a:extLst>
              <a:ext uri="{FF2B5EF4-FFF2-40B4-BE49-F238E27FC236}">
                <a16:creationId xmlns:a16="http://schemas.microsoft.com/office/drawing/2014/main" id="{E491ADE6-62EB-4F02-B49C-C0A489DC7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82" y="814821"/>
            <a:ext cx="4387778" cy="4387778"/>
          </a:xfrm>
          <a:prstGeom prst="rect">
            <a:avLst/>
          </a:prstGeom>
        </p:spPr>
      </p:pic>
    </p:spTree>
    <p:extLst>
      <p:ext uri="{BB962C8B-B14F-4D97-AF65-F5344CB8AC3E}">
        <p14:creationId xmlns:p14="http://schemas.microsoft.com/office/powerpoint/2010/main" val="134119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2FEE-B3EA-44BF-B867-2405ECBD950A}"/>
              </a:ext>
            </a:extLst>
          </p:cNvPr>
          <p:cNvSpPr>
            <a:spLocks noGrp="1"/>
          </p:cNvSpPr>
          <p:nvPr>
            <p:ph type="title"/>
          </p:nvPr>
        </p:nvSpPr>
        <p:spPr>
          <a:xfrm>
            <a:off x="838200" y="365125"/>
            <a:ext cx="10515600" cy="1325563"/>
          </a:xfrm>
        </p:spPr>
        <p:txBody>
          <a:bodyPr>
            <a:normAutofit/>
          </a:bodyPr>
          <a:lstStyle/>
          <a:p>
            <a:pPr algn="ctr"/>
            <a:r>
              <a:rPr lang="en-US"/>
              <a:t>Goals for Lumos</a:t>
            </a:r>
          </a:p>
        </p:txBody>
      </p:sp>
      <p:graphicFrame>
        <p:nvGraphicFramePr>
          <p:cNvPr id="15" name="Content Placeholder 2">
            <a:extLst>
              <a:ext uri="{FF2B5EF4-FFF2-40B4-BE49-F238E27FC236}">
                <a16:creationId xmlns:a16="http://schemas.microsoft.com/office/drawing/2014/main" id="{B697944E-B4D4-4ACB-89AD-C7ACD2D77D27}"/>
              </a:ext>
            </a:extLst>
          </p:cNvPr>
          <p:cNvGraphicFramePr>
            <a:graphicFrameLocks noGrp="1"/>
          </p:cNvGraphicFramePr>
          <p:nvPr>
            <p:ph idx="1"/>
            <p:extLst>
              <p:ext uri="{D42A27DB-BD31-4B8C-83A1-F6EECF244321}">
                <p14:modId xmlns:p14="http://schemas.microsoft.com/office/powerpoint/2010/main" val="375271906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895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487B31B-24EA-4DD2-8E28-5D8E174F7A63}"/>
              </a:ext>
            </a:extLst>
          </p:cNvPr>
          <p:cNvSpPr/>
          <p:nvPr/>
        </p:nvSpPr>
        <p:spPr>
          <a:xfrm>
            <a:off x="320040" y="295970"/>
            <a:ext cx="11548872" cy="4303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AF6F0-1AD0-429A-A41D-95E327B64D88}"/>
              </a:ext>
            </a:extLst>
          </p:cNvPr>
          <p:cNvSpPr>
            <a:spLocks noGrp="1"/>
          </p:cNvSpPr>
          <p:nvPr>
            <p:ph type="title"/>
          </p:nvPr>
        </p:nvSpPr>
        <p:spPr>
          <a:xfrm>
            <a:off x="841247" y="5009083"/>
            <a:ext cx="3025133" cy="1345997"/>
          </a:xfrm>
        </p:spPr>
        <p:txBody>
          <a:bodyPr anchor="ctr">
            <a:normAutofit/>
          </a:bodyPr>
          <a:lstStyle/>
          <a:p>
            <a:r>
              <a:rPr lang="en-US" sz="4000">
                <a:solidFill>
                  <a:schemeClr val="bg1"/>
                </a:solidFill>
              </a:rPr>
              <a:t>Lumos Design</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5E9580D-02FB-4B72-AD16-C0BE32D70A34}"/>
              </a:ext>
            </a:extLst>
          </p:cNvPr>
          <p:cNvSpPr>
            <a:spLocks noGrp="1"/>
          </p:cNvSpPr>
          <p:nvPr>
            <p:ph idx="1"/>
          </p:nvPr>
        </p:nvSpPr>
        <p:spPr>
          <a:xfrm>
            <a:off x="4379976" y="5009083"/>
            <a:ext cx="6976872" cy="1345997"/>
          </a:xfrm>
        </p:spPr>
        <p:txBody>
          <a:bodyPr anchor="ctr">
            <a:normAutofit/>
          </a:bodyPr>
          <a:lstStyle/>
          <a:p>
            <a:pPr marL="0" indent="0">
              <a:buNone/>
            </a:pPr>
            <a:r>
              <a:rPr lang="en-US">
                <a:solidFill>
                  <a:schemeClr val="bg1"/>
                </a:solidFill>
              </a:rPr>
              <a:t>Greatly simplified architecture</a:t>
            </a:r>
          </a:p>
          <a:p>
            <a:r>
              <a:rPr lang="en-US" sz="2000">
                <a:solidFill>
                  <a:schemeClr val="bg1"/>
                </a:solidFill>
              </a:rPr>
              <a:t>“Thin client architecture” with Lumos additions</a:t>
            </a:r>
            <a:endParaRPr lang="en-US" sz="1800">
              <a:solidFill>
                <a:schemeClr val="bg1"/>
              </a:solidFill>
            </a:endParaRPr>
          </a:p>
        </p:txBody>
      </p:sp>
      <p:sp>
        <p:nvSpPr>
          <p:cNvPr id="10" name="Rectangle 9">
            <a:extLst>
              <a:ext uri="{FF2B5EF4-FFF2-40B4-BE49-F238E27FC236}">
                <a16:creationId xmlns:a16="http://schemas.microsoft.com/office/drawing/2014/main" id="{42C4F110-724F-49F5-A8AF-A99153779AC1}"/>
              </a:ext>
            </a:extLst>
          </p:cNvPr>
          <p:cNvSpPr/>
          <p:nvPr/>
        </p:nvSpPr>
        <p:spPr>
          <a:xfrm>
            <a:off x="2239290" y="992338"/>
            <a:ext cx="2076960" cy="131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Thin Client</a:t>
            </a:r>
          </a:p>
          <a:p>
            <a:pPr algn="ctr"/>
            <a:r>
              <a:rPr lang="en-US" sz="1200"/>
              <a:t>replaces (a) and (c)</a:t>
            </a:r>
          </a:p>
        </p:txBody>
      </p:sp>
      <p:sp>
        <p:nvSpPr>
          <p:cNvPr id="12" name="Rectangle 11">
            <a:extLst>
              <a:ext uri="{FF2B5EF4-FFF2-40B4-BE49-F238E27FC236}">
                <a16:creationId xmlns:a16="http://schemas.microsoft.com/office/drawing/2014/main" id="{560F3D19-E468-4359-912B-EE2A13267F88}"/>
              </a:ext>
            </a:extLst>
          </p:cNvPr>
          <p:cNvSpPr/>
          <p:nvPr/>
        </p:nvSpPr>
        <p:spPr>
          <a:xfrm>
            <a:off x="7864869" y="992338"/>
            <a:ext cx="2076960" cy="131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Host</a:t>
            </a:r>
          </a:p>
          <a:p>
            <a:pPr algn="ctr"/>
            <a:r>
              <a:rPr lang="en-US" sz="1200"/>
              <a:t>Replaces (b)</a:t>
            </a:r>
          </a:p>
        </p:txBody>
      </p:sp>
      <p:sp>
        <p:nvSpPr>
          <p:cNvPr id="16" name="Rectangle 15">
            <a:extLst>
              <a:ext uri="{FF2B5EF4-FFF2-40B4-BE49-F238E27FC236}">
                <a16:creationId xmlns:a16="http://schemas.microsoft.com/office/drawing/2014/main" id="{30541CB3-11F0-44FF-9D14-952B960F77DA}"/>
              </a:ext>
            </a:extLst>
          </p:cNvPr>
          <p:cNvSpPr/>
          <p:nvPr/>
        </p:nvSpPr>
        <p:spPr>
          <a:xfrm>
            <a:off x="1781055" y="3364291"/>
            <a:ext cx="1408176" cy="83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Keyboard</a:t>
            </a:r>
          </a:p>
        </p:txBody>
      </p:sp>
      <p:cxnSp>
        <p:nvCxnSpPr>
          <p:cNvPr id="19" name="Straight Arrow Connector 18">
            <a:extLst>
              <a:ext uri="{FF2B5EF4-FFF2-40B4-BE49-F238E27FC236}">
                <a16:creationId xmlns:a16="http://schemas.microsoft.com/office/drawing/2014/main" id="{0D8A3273-DE67-41DC-96AB-1A4710C2D4E7}"/>
              </a:ext>
            </a:extLst>
          </p:cNvPr>
          <p:cNvCxnSpPr>
            <a:cxnSpLocks/>
            <a:stCxn id="16" idx="0"/>
          </p:cNvCxnSpPr>
          <p:nvPr/>
        </p:nvCxnSpPr>
        <p:spPr>
          <a:xfrm flipV="1">
            <a:off x="2485143" y="2343622"/>
            <a:ext cx="267460" cy="102066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32338A-FB15-4D10-B028-4BCC409D3D3C}"/>
              </a:ext>
            </a:extLst>
          </p:cNvPr>
          <p:cNvCxnSpPr>
            <a:cxnSpLocks/>
            <a:endCxn id="30" idx="0"/>
          </p:cNvCxnSpPr>
          <p:nvPr/>
        </p:nvCxnSpPr>
        <p:spPr>
          <a:xfrm>
            <a:off x="3742800" y="2309576"/>
            <a:ext cx="250438" cy="10547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8B90022-C8C1-4144-889B-BFFBB78B8F42}"/>
              </a:ext>
            </a:extLst>
          </p:cNvPr>
          <p:cNvSpPr/>
          <p:nvPr/>
        </p:nvSpPr>
        <p:spPr>
          <a:xfrm>
            <a:off x="3289150" y="3364291"/>
            <a:ext cx="1408176" cy="83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a:t>
            </a:r>
          </a:p>
        </p:txBody>
      </p:sp>
      <p:sp>
        <p:nvSpPr>
          <p:cNvPr id="20" name="TextBox 19">
            <a:extLst>
              <a:ext uri="{FF2B5EF4-FFF2-40B4-BE49-F238E27FC236}">
                <a16:creationId xmlns:a16="http://schemas.microsoft.com/office/drawing/2014/main" id="{64EC075B-17E9-4BAB-B05B-380E3D639208}"/>
              </a:ext>
            </a:extLst>
          </p:cNvPr>
          <p:cNvSpPr txBox="1"/>
          <p:nvPr/>
        </p:nvSpPr>
        <p:spPr>
          <a:xfrm>
            <a:off x="1915669" y="2457007"/>
            <a:ext cx="740661" cy="646331"/>
          </a:xfrm>
          <a:prstGeom prst="rect">
            <a:avLst/>
          </a:prstGeom>
          <a:noFill/>
        </p:spPr>
        <p:txBody>
          <a:bodyPr wrap="square" rtlCol="0">
            <a:spAutoFit/>
          </a:bodyPr>
          <a:lstStyle/>
          <a:p>
            <a:pPr algn="ctr"/>
            <a:r>
              <a:rPr lang="en-US">
                <a:solidFill>
                  <a:schemeClr val="bg1"/>
                </a:solidFill>
              </a:rPr>
              <a:t>User Input</a:t>
            </a:r>
          </a:p>
        </p:txBody>
      </p:sp>
      <p:sp>
        <p:nvSpPr>
          <p:cNvPr id="31" name="TextBox 30">
            <a:extLst>
              <a:ext uri="{FF2B5EF4-FFF2-40B4-BE49-F238E27FC236}">
                <a16:creationId xmlns:a16="http://schemas.microsoft.com/office/drawing/2014/main" id="{7F775402-D646-4B0D-980A-8EB6086E7F20}"/>
              </a:ext>
            </a:extLst>
          </p:cNvPr>
          <p:cNvSpPr txBox="1"/>
          <p:nvPr/>
        </p:nvSpPr>
        <p:spPr>
          <a:xfrm>
            <a:off x="3725159" y="2457007"/>
            <a:ext cx="953861" cy="646331"/>
          </a:xfrm>
          <a:prstGeom prst="rect">
            <a:avLst/>
          </a:prstGeom>
          <a:noFill/>
        </p:spPr>
        <p:txBody>
          <a:bodyPr wrap="square" rtlCol="0">
            <a:spAutoFit/>
          </a:bodyPr>
          <a:lstStyle/>
          <a:p>
            <a:pPr algn="ctr"/>
            <a:r>
              <a:rPr lang="en-US">
                <a:solidFill>
                  <a:schemeClr val="bg1"/>
                </a:solidFill>
              </a:rPr>
              <a:t>Display Out</a:t>
            </a:r>
          </a:p>
        </p:txBody>
      </p:sp>
      <p:cxnSp>
        <p:nvCxnSpPr>
          <p:cNvPr id="5" name="Straight Arrow Connector 4">
            <a:extLst>
              <a:ext uri="{FF2B5EF4-FFF2-40B4-BE49-F238E27FC236}">
                <a16:creationId xmlns:a16="http://schemas.microsoft.com/office/drawing/2014/main" id="{61C9658D-502B-4915-80DD-6BD0E087F9C1}"/>
              </a:ext>
            </a:extLst>
          </p:cNvPr>
          <p:cNvCxnSpPr>
            <a:cxnSpLocks/>
          </p:cNvCxnSpPr>
          <p:nvPr/>
        </p:nvCxnSpPr>
        <p:spPr>
          <a:xfrm>
            <a:off x="4316250" y="1303683"/>
            <a:ext cx="3548619" cy="0"/>
          </a:xfrm>
          <a:prstGeom prst="straightConnector1">
            <a:avLst/>
          </a:prstGeom>
          <a:ln w="1905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6AD3BBE-E35E-4566-819A-6D03882CA592}"/>
              </a:ext>
            </a:extLst>
          </p:cNvPr>
          <p:cNvSpPr txBox="1"/>
          <p:nvPr/>
        </p:nvSpPr>
        <p:spPr>
          <a:xfrm>
            <a:off x="4697326" y="992338"/>
            <a:ext cx="2783070" cy="369332"/>
          </a:xfrm>
          <a:prstGeom prst="rect">
            <a:avLst/>
          </a:prstGeom>
          <a:noFill/>
        </p:spPr>
        <p:txBody>
          <a:bodyPr wrap="square" rtlCol="0">
            <a:spAutoFit/>
          </a:bodyPr>
          <a:lstStyle/>
          <a:p>
            <a:pPr algn="ctr"/>
            <a:r>
              <a:rPr lang="en-US">
                <a:solidFill>
                  <a:schemeClr val="bg1"/>
                </a:solidFill>
              </a:rPr>
              <a:t>VNC/Remote Desktop</a:t>
            </a:r>
          </a:p>
        </p:txBody>
      </p:sp>
      <p:cxnSp>
        <p:nvCxnSpPr>
          <p:cNvPr id="7" name="Straight Arrow Connector 6">
            <a:extLst>
              <a:ext uri="{FF2B5EF4-FFF2-40B4-BE49-F238E27FC236}">
                <a16:creationId xmlns:a16="http://schemas.microsoft.com/office/drawing/2014/main" id="{7D5734B7-1FFD-4201-8330-28C64DF6D26C}"/>
              </a:ext>
            </a:extLst>
          </p:cNvPr>
          <p:cNvCxnSpPr>
            <a:cxnSpLocks/>
          </p:cNvCxnSpPr>
          <p:nvPr/>
        </p:nvCxnSpPr>
        <p:spPr>
          <a:xfrm flipV="1">
            <a:off x="4316250" y="1911388"/>
            <a:ext cx="3559502" cy="1869"/>
          </a:xfrm>
          <a:prstGeom prst="straightConnector1">
            <a:avLst/>
          </a:prstGeom>
          <a:ln w="1905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CCA64F-ADE5-4D3F-B9E9-512B80801B6C}"/>
              </a:ext>
            </a:extLst>
          </p:cNvPr>
          <p:cNvSpPr txBox="1"/>
          <p:nvPr/>
        </p:nvSpPr>
        <p:spPr>
          <a:xfrm>
            <a:off x="5306447" y="1911388"/>
            <a:ext cx="1682993" cy="646331"/>
          </a:xfrm>
          <a:prstGeom prst="rect">
            <a:avLst/>
          </a:prstGeom>
          <a:noFill/>
        </p:spPr>
        <p:txBody>
          <a:bodyPr wrap="square" rtlCol="0">
            <a:spAutoFit/>
          </a:bodyPr>
          <a:lstStyle/>
          <a:p>
            <a:pPr algn="ctr"/>
            <a:r>
              <a:rPr lang="en-US">
                <a:solidFill>
                  <a:schemeClr val="bg1"/>
                </a:solidFill>
              </a:rPr>
              <a:t>Lumos REST API (over HTTPS)</a:t>
            </a:r>
          </a:p>
        </p:txBody>
      </p:sp>
      <p:cxnSp>
        <p:nvCxnSpPr>
          <p:cNvPr id="35" name="Straight Arrow Connector 34">
            <a:extLst>
              <a:ext uri="{FF2B5EF4-FFF2-40B4-BE49-F238E27FC236}">
                <a16:creationId xmlns:a16="http://schemas.microsoft.com/office/drawing/2014/main" id="{C6D37697-C8A4-4915-901D-FBDB4FD0E492}"/>
              </a:ext>
            </a:extLst>
          </p:cNvPr>
          <p:cNvCxnSpPr>
            <a:cxnSpLocks/>
          </p:cNvCxnSpPr>
          <p:nvPr/>
        </p:nvCxnSpPr>
        <p:spPr>
          <a:xfrm>
            <a:off x="10065887" y="3780343"/>
            <a:ext cx="611349" cy="0"/>
          </a:xfrm>
          <a:prstGeom prst="straightConnector1">
            <a:avLst/>
          </a:prstGeom>
          <a:ln w="19050">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FADC92-5E57-4D5F-B21A-81280554CD69}"/>
              </a:ext>
            </a:extLst>
          </p:cNvPr>
          <p:cNvCxnSpPr>
            <a:cxnSpLocks/>
          </p:cNvCxnSpPr>
          <p:nvPr/>
        </p:nvCxnSpPr>
        <p:spPr>
          <a:xfrm>
            <a:off x="10084964" y="4140979"/>
            <a:ext cx="592272"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E122F69-1045-4611-9584-2C63ABBDF2ED}"/>
              </a:ext>
            </a:extLst>
          </p:cNvPr>
          <p:cNvSpPr txBox="1"/>
          <p:nvPr/>
        </p:nvSpPr>
        <p:spPr>
          <a:xfrm>
            <a:off x="9067215" y="3582876"/>
            <a:ext cx="1043709" cy="738664"/>
          </a:xfrm>
          <a:prstGeom prst="rect">
            <a:avLst/>
          </a:prstGeom>
          <a:noFill/>
        </p:spPr>
        <p:txBody>
          <a:bodyPr wrap="square" rtlCol="0">
            <a:spAutoFit/>
          </a:bodyPr>
          <a:lstStyle/>
          <a:p>
            <a:pPr>
              <a:spcBef>
                <a:spcPts val="1200"/>
              </a:spcBef>
            </a:pPr>
            <a:r>
              <a:rPr lang="en-US" sz="1600">
                <a:solidFill>
                  <a:schemeClr val="bg1"/>
                </a:solidFill>
              </a:rPr>
              <a:t>Wireless</a:t>
            </a:r>
          </a:p>
          <a:p>
            <a:pPr>
              <a:spcBef>
                <a:spcPts val="1200"/>
              </a:spcBef>
            </a:pPr>
            <a:r>
              <a:rPr lang="en-US" sz="1600">
                <a:solidFill>
                  <a:schemeClr val="bg1"/>
                </a:solidFill>
              </a:rPr>
              <a:t>Wired</a:t>
            </a:r>
          </a:p>
        </p:txBody>
      </p:sp>
      <p:sp>
        <p:nvSpPr>
          <p:cNvPr id="44" name="Rectangle 43">
            <a:extLst>
              <a:ext uri="{FF2B5EF4-FFF2-40B4-BE49-F238E27FC236}">
                <a16:creationId xmlns:a16="http://schemas.microsoft.com/office/drawing/2014/main" id="{D090E29C-BD80-4D26-BD1D-CE3BC7FBD873}"/>
              </a:ext>
            </a:extLst>
          </p:cNvPr>
          <p:cNvSpPr/>
          <p:nvPr/>
        </p:nvSpPr>
        <p:spPr>
          <a:xfrm>
            <a:off x="8912585" y="3536696"/>
            <a:ext cx="2076960" cy="832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6720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p:bldP spid="9"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487B31B-24EA-4DD2-8E28-5D8E174F7A63}"/>
              </a:ext>
            </a:extLst>
          </p:cNvPr>
          <p:cNvSpPr/>
          <p:nvPr/>
        </p:nvSpPr>
        <p:spPr>
          <a:xfrm>
            <a:off x="320040" y="295970"/>
            <a:ext cx="11548872" cy="4303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AF6F0-1AD0-429A-A41D-95E327B64D88}"/>
              </a:ext>
            </a:extLst>
          </p:cNvPr>
          <p:cNvSpPr>
            <a:spLocks noGrp="1"/>
          </p:cNvSpPr>
          <p:nvPr>
            <p:ph type="title"/>
          </p:nvPr>
        </p:nvSpPr>
        <p:spPr>
          <a:xfrm>
            <a:off x="841247" y="5009083"/>
            <a:ext cx="3025133" cy="1345997"/>
          </a:xfrm>
        </p:spPr>
        <p:txBody>
          <a:bodyPr anchor="ctr">
            <a:normAutofit/>
          </a:bodyPr>
          <a:lstStyle/>
          <a:p>
            <a:r>
              <a:rPr lang="en-US" sz="4000">
                <a:solidFill>
                  <a:schemeClr val="bg1"/>
                </a:solidFill>
              </a:rPr>
              <a:t>Lumos Design</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5E9580D-02FB-4B72-AD16-C0BE32D70A34}"/>
              </a:ext>
            </a:extLst>
          </p:cNvPr>
          <p:cNvSpPr>
            <a:spLocks noGrp="1"/>
          </p:cNvSpPr>
          <p:nvPr>
            <p:ph idx="1"/>
          </p:nvPr>
        </p:nvSpPr>
        <p:spPr>
          <a:xfrm>
            <a:off x="4379976" y="5009083"/>
            <a:ext cx="6976872" cy="1345997"/>
          </a:xfrm>
        </p:spPr>
        <p:txBody>
          <a:bodyPr anchor="ctr">
            <a:normAutofit/>
          </a:bodyPr>
          <a:lstStyle/>
          <a:p>
            <a:pPr marL="0" indent="0">
              <a:buNone/>
            </a:pPr>
            <a:r>
              <a:rPr lang="en-US">
                <a:solidFill>
                  <a:schemeClr val="bg1"/>
                </a:solidFill>
              </a:rPr>
              <a:t>Move secure processing to Thin Client</a:t>
            </a:r>
          </a:p>
          <a:p>
            <a:r>
              <a:rPr lang="en-US" sz="2000">
                <a:solidFill>
                  <a:schemeClr val="bg1"/>
                </a:solidFill>
              </a:rPr>
              <a:t>No more enclaves/SGX</a:t>
            </a:r>
            <a:endParaRPr lang="en-US" sz="1800">
              <a:solidFill>
                <a:schemeClr val="bg1"/>
              </a:solidFill>
            </a:endParaRPr>
          </a:p>
        </p:txBody>
      </p:sp>
      <p:sp>
        <p:nvSpPr>
          <p:cNvPr id="10" name="Rectangle 9">
            <a:extLst>
              <a:ext uri="{FF2B5EF4-FFF2-40B4-BE49-F238E27FC236}">
                <a16:creationId xmlns:a16="http://schemas.microsoft.com/office/drawing/2014/main" id="{42C4F110-724F-49F5-A8AF-A99153779AC1}"/>
              </a:ext>
            </a:extLst>
          </p:cNvPr>
          <p:cNvSpPr/>
          <p:nvPr/>
        </p:nvSpPr>
        <p:spPr>
          <a:xfrm>
            <a:off x="2239290" y="992338"/>
            <a:ext cx="2076960" cy="131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Thin Client</a:t>
            </a:r>
          </a:p>
          <a:p>
            <a:pPr algn="ctr"/>
            <a:r>
              <a:rPr lang="en-US" sz="1200"/>
              <a:t>replaces (a) and (c)</a:t>
            </a:r>
          </a:p>
        </p:txBody>
      </p:sp>
      <p:sp>
        <p:nvSpPr>
          <p:cNvPr id="12" name="Rectangle 11">
            <a:extLst>
              <a:ext uri="{FF2B5EF4-FFF2-40B4-BE49-F238E27FC236}">
                <a16:creationId xmlns:a16="http://schemas.microsoft.com/office/drawing/2014/main" id="{560F3D19-E468-4359-912B-EE2A13267F88}"/>
              </a:ext>
            </a:extLst>
          </p:cNvPr>
          <p:cNvSpPr/>
          <p:nvPr/>
        </p:nvSpPr>
        <p:spPr>
          <a:xfrm>
            <a:off x="7864869" y="992338"/>
            <a:ext cx="2076960" cy="131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Host</a:t>
            </a:r>
          </a:p>
          <a:p>
            <a:pPr algn="ctr"/>
            <a:r>
              <a:rPr lang="en-US" sz="1200"/>
              <a:t>Replaces (b)</a:t>
            </a:r>
          </a:p>
        </p:txBody>
      </p:sp>
      <p:sp>
        <p:nvSpPr>
          <p:cNvPr id="16" name="Rectangle 15">
            <a:extLst>
              <a:ext uri="{FF2B5EF4-FFF2-40B4-BE49-F238E27FC236}">
                <a16:creationId xmlns:a16="http://schemas.microsoft.com/office/drawing/2014/main" id="{30541CB3-11F0-44FF-9D14-952B960F77DA}"/>
              </a:ext>
            </a:extLst>
          </p:cNvPr>
          <p:cNvSpPr/>
          <p:nvPr/>
        </p:nvSpPr>
        <p:spPr>
          <a:xfrm>
            <a:off x="1781055" y="3364291"/>
            <a:ext cx="1408176" cy="83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Keyboard</a:t>
            </a:r>
          </a:p>
        </p:txBody>
      </p:sp>
      <p:cxnSp>
        <p:nvCxnSpPr>
          <p:cNvPr id="19" name="Straight Arrow Connector 18">
            <a:extLst>
              <a:ext uri="{FF2B5EF4-FFF2-40B4-BE49-F238E27FC236}">
                <a16:creationId xmlns:a16="http://schemas.microsoft.com/office/drawing/2014/main" id="{0D8A3273-DE67-41DC-96AB-1A4710C2D4E7}"/>
              </a:ext>
            </a:extLst>
          </p:cNvPr>
          <p:cNvCxnSpPr>
            <a:cxnSpLocks/>
            <a:stCxn id="16" idx="0"/>
          </p:cNvCxnSpPr>
          <p:nvPr/>
        </p:nvCxnSpPr>
        <p:spPr>
          <a:xfrm flipV="1">
            <a:off x="2485143" y="2343622"/>
            <a:ext cx="267460" cy="102066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32338A-FB15-4D10-B028-4BCC409D3D3C}"/>
              </a:ext>
            </a:extLst>
          </p:cNvPr>
          <p:cNvCxnSpPr>
            <a:cxnSpLocks/>
            <a:endCxn id="30" idx="0"/>
          </p:cNvCxnSpPr>
          <p:nvPr/>
        </p:nvCxnSpPr>
        <p:spPr>
          <a:xfrm>
            <a:off x="3742800" y="2309576"/>
            <a:ext cx="250438" cy="10547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8B90022-C8C1-4144-889B-BFFBB78B8F42}"/>
              </a:ext>
            </a:extLst>
          </p:cNvPr>
          <p:cNvSpPr/>
          <p:nvPr/>
        </p:nvSpPr>
        <p:spPr>
          <a:xfrm>
            <a:off x="3289150" y="3364291"/>
            <a:ext cx="1408176" cy="83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a:t>
            </a:r>
          </a:p>
        </p:txBody>
      </p:sp>
      <p:sp>
        <p:nvSpPr>
          <p:cNvPr id="20" name="TextBox 19">
            <a:extLst>
              <a:ext uri="{FF2B5EF4-FFF2-40B4-BE49-F238E27FC236}">
                <a16:creationId xmlns:a16="http://schemas.microsoft.com/office/drawing/2014/main" id="{64EC075B-17E9-4BAB-B05B-380E3D639208}"/>
              </a:ext>
            </a:extLst>
          </p:cNvPr>
          <p:cNvSpPr txBox="1"/>
          <p:nvPr/>
        </p:nvSpPr>
        <p:spPr>
          <a:xfrm>
            <a:off x="1915669" y="2457007"/>
            <a:ext cx="740661" cy="646331"/>
          </a:xfrm>
          <a:prstGeom prst="rect">
            <a:avLst/>
          </a:prstGeom>
          <a:noFill/>
        </p:spPr>
        <p:txBody>
          <a:bodyPr wrap="square" rtlCol="0">
            <a:spAutoFit/>
          </a:bodyPr>
          <a:lstStyle/>
          <a:p>
            <a:pPr algn="ctr"/>
            <a:r>
              <a:rPr lang="en-US">
                <a:solidFill>
                  <a:schemeClr val="bg1"/>
                </a:solidFill>
              </a:rPr>
              <a:t>User Input</a:t>
            </a:r>
          </a:p>
        </p:txBody>
      </p:sp>
      <p:sp>
        <p:nvSpPr>
          <p:cNvPr id="31" name="TextBox 30">
            <a:extLst>
              <a:ext uri="{FF2B5EF4-FFF2-40B4-BE49-F238E27FC236}">
                <a16:creationId xmlns:a16="http://schemas.microsoft.com/office/drawing/2014/main" id="{7F775402-D646-4B0D-980A-8EB6086E7F20}"/>
              </a:ext>
            </a:extLst>
          </p:cNvPr>
          <p:cNvSpPr txBox="1"/>
          <p:nvPr/>
        </p:nvSpPr>
        <p:spPr>
          <a:xfrm>
            <a:off x="3725159" y="2457007"/>
            <a:ext cx="953861" cy="646331"/>
          </a:xfrm>
          <a:prstGeom prst="rect">
            <a:avLst/>
          </a:prstGeom>
          <a:noFill/>
        </p:spPr>
        <p:txBody>
          <a:bodyPr wrap="square" rtlCol="0">
            <a:spAutoFit/>
          </a:bodyPr>
          <a:lstStyle/>
          <a:p>
            <a:pPr algn="ctr"/>
            <a:r>
              <a:rPr lang="en-US">
                <a:solidFill>
                  <a:schemeClr val="bg1"/>
                </a:solidFill>
              </a:rPr>
              <a:t>Display Out</a:t>
            </a:r>
          </a:p>
        </p:txBody>
      </p:sp>
      <p:cxnSp>
        <p:nvCxnSpPr>
          <p:cNvPr id="5" name="Straight Arrow Connector 4">
            <a:extLst>
              <a:ext uri="{FF2B5EF4-FFF2-40B4-BE49-F238E27FC236}">
                <a16:creationId xmlns:a16="http://schemas.microsoft.com/office/drawing/2014/main" id="{61C9658D-502B-4915-80DD-6BD0E087F9C1}"/>
              </a:ext>
            </a:extLst>
          </p:cNvPr>
          <p:cNvCxnSpPr>
            <a:cxnSpLocks/>
          </p:cNvCxnSpPr>
          <p:nvPr/>
        </p:nvCxnSpPr>
        <p:spPr>
          <a:xfrm>
            <a:off x="4316250" y="1303683"/>
            <a:ext cx="3548619" cy="0"/>
          </a:xfrm>
          <a:prstGeom prst="straightConnector1">
            <a:avLst/>
          </a:prstGeom>
          <a:ln w="1905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6AD3BBE-E35E-4566-819A-6D03882CA592}"/>
              </a:ext>
            </a:extLst>
          </p:cNvPr>
          <p:cNvSpPr txBox="1"/>
          <p:nvPr/>
        </p:nvSpPr>
        <p:spPr>
          <a:xfrm>
            <a:off x="4697326" y="992338"/>
            <a:ext cx="2783070" cy="369332"/>
          </a:xfrm>
          <a:prstGeom prst="rect">
            <a:avLst/>
          </a:prstGeom>
          <a:noFill/>
        </p:spPr>
        <p:txBody>
          <a:bodyPr wrap="square" rtlCol="0">
            <a:spAutoFit/>
          </a:bodyPr>
          <a:lstStyle/>
          <a:p>
            <a:pPr algn="ctr"/>
            <a:r>
              <a:rPr lang="en-US">
                <a:solidFill>
                  <a:schemeClr val="bg1"/>
                </a:solidFill>
              </a:rPr>
              <a:t>VNC/Remote Desktop</a:t>
            </a:r>
          </a:p>
        </p:txBody>
      </p:sp>
      <p:cxnSp>
        <p:nvCxnSpPr>
          <p:cNvPr id="7" name="Straight Arrow Connector 6">
            <a:extLst>
              <a:ext uri="{FF2B5EF4-FFF2-40B4-BE49-F238E27FC236}">
                <a16:creationId xmlns:a16="http://schemas.microsoft.com/office/drawing/2014/main" id="{7D5734B7-1FFD-4201-8330-28C64DF6D26C}"/>
              </a:ext>
            </a:extLst>
          </p:cNvPr>
          <p:cNvCxnSpPr>
            <a:cxnSpLocks/>
          </p:cNvCxnSpPr>
          <p:nvPr/>
        </p:nvCxnSpPr>
        <p:spPr>
          <a:xfrm flipV="1">
            <a:off x="4316250" y="1911388"/>
            <a:ext cx="3559502" cy="1869"/>
          </a:xfrm>
          <a:prstGeom prst="straightConnector1">
            <a:avLst/>
          </a:prstGeom>
          <a:ln w="1905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CCA64F-ADE5-4D3F-B9E9-512B80801B6C}"/>
              </a:ext>
            </a:extLst>
          </p:cNvPr>
          <p:cNvSpPr txBox="1"/>
          <p:nvPr/>
        </p:nvSpPr>
        <p:spPr>
          <a:xfrm>
            <a:off x="5306447" y="1911388"/>
            <a:ext cx="1682993" cy="369332"/>
          </a:xfrm>
          <a:prstGeom prst="rect">
            <a:avLst/>
          </a:prstGeom>
          <a:noFill/>
        </p:spPr>
        <p:txBody>
          <a:bodyPr wrap="square" rtlCol="0">
            <a:spAutoFit/>
          </a:bodyPr>
          <a:lstStyle/>
          <a:p>
            <a:pPr algn="ctr"/>
            <a:r>
              <a:rPr lang="en-US">
                <a:solidFill>
                  <a:schemeClr val="bg1"/>
                </a:solidFill>
                <a:sym typeface="Wingdings" panose="05000000000000000000" pitchFamily="2" charset="2"/>
              </a:rPr>
              <a:t></a:t>
            </a:r>
            <a:r>
              <a:rPr lang="en-US">
                <a:solidFill>
                  <a:schemeClr val="bg1"/>
                </a:solidFill>
              </a:rPr>
              <a:t>URL</a:t>
            </a:r>
          </a:p>
        </p:txBody>
      </p:sp>
      <p:cxnSp>
        <p:nvCxnSpPr>
          <p:cNvPr id="35" name="Straight Arrow Connector 34">
            <a:extLst>
              <a:ext uri="{FF2B5EF4-FFF2-40B4-BE49-F238E27FC236}">
                <a16:creationId xmlns:a16="http://schemas.microsoft.com/office/drawing/2014/main" id="{C6D37697-C8A4-4915-901D-FBDB4FD0E492}"/>
              </a:ext>
            </a:extLst>
          </p:cNvPr>
          <p:cNvCxnSpPr>
            <a:cxnSpLocks/>
          </p:cNvCxnSpPr>
          <p:nvPr/>
        </p:nvCxnSpPr>
        <p:spPr>
          <a:xfrm>
            <a:off x="10065887" y="3780343"/>
            <a:ext cx="611349" cy="0"/>
          </a:xfrm>
          <a:prstGeom prst="straightConnector1">
            <a:avLst/>
          </a:prstGeom>
          <a:ln w="19050">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FADC92-5E57-4D5F-B21A-81280554CD69}"/>
              </a:ext>
            </a:extLst>
          </p:cNvPr>
          <p:cNvCxnSpPr>
            <a:cxnSpLocks/>
          </p:cNvCxnSpPr>
          <p:nvPr/>
        </p:nvCxnSpPr>
        <p:spPr>
          <a:xfrm>
            <a:off x="10084964" y="4140979"/>
            <a:ext cx="592272"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E122F69-1045-4611-9584-2C63ABBDF2ED}"/>
              </a:ext>
            </a:extLst>
          </p:cNvPr>
          <p:cNvSpPr txBox="1"/>
          <p:nvPr/>
        </p:nvSpPr>
        <p:spPr>
          <a:xfrm>
            <a:off x="9067215" y="3582876"/>
            <a:ext cx="1043709" cy="738664"/>
          </a:xfrm>
          <a:prstGeom prst="rect">
            <a:avLst/>
          </a:prstGeom>
          <a:noFill/>
        </p:spPr>
        <p:txBody>
          <a:bodyPr wrap="square" rtlCol="0">
            <a:spAutoFit/>
          </a:bodyPr>
          <a:lstStyle/>
          <a:p>
            <a:pPr>
              <a:spcBef>
                <a:spcPts val="1200"/>
              </a:spcBef>
            </a:pPr>
            <a:r>
              <a:rPr lang="en-US" sz="1600">
                <a:solidFill>
                  <a:schemeClr val="bg1"/>
                </a:solidFill>
              </a:rPr>
              <a:t>Wireless</a:t>
            </a:r>
          </a:p>
          <a:p>
            <a:pPr>
              <a:spcBef>
                <a:spcPts val="1200"/>
              </a:spcBef>
            </a:pPr>
            <a:r>
              <a:rPr lang="en-US" sz="1600">
                <a:solidFill>
                  <a:schemeClr val="bg1"/>
                </a:solidFill>
              </a:rPr>
              <a:t>Wired</a:t>
            </a:r>
          </a:p>
        </p:txBody>
      </p:sp>
      <p:sp>
        <p:nvSpPr>
          <p:cNvPr id="44" name="Rectangle 43">
            <a:extLst>
              <a:ext uri="{FF2B5EF4-FFF2-40B4-BE49-F238E27FC236}">
                <a16:creationId xmlns:a16="http://schemas.microsoft.com/office/drawing/2014/main" id="{D090E29C-BD80-4D26-BD1D-CE3BC7FBD873}"/>
              </a:ext>
            </a:extLst>
          </p:cNvPr>
          <p:cNvSpPr/>
          <p:nvPr/>
        </p:nvSpPr>
        <p:spPr>
          <a:xfrm>
            <a:off x="8912585" y="3536696"/>
            <a:ext cx="2076960" cy="832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CD187B2-F7AA-430C-B372-D83033DC6808}"/>
              </a:ext>
            </a:extLst>
          </p:cNvPr>
          <p:cNvSpPr txBox="1"/>
          <p:nvPr/>
        </p:nvSpPr>
        <p:spPr>
          <a:xfrm>
            <a:off x="7875752" y="2343622"/>
            <a:ext cx="2066077" cy="461665"/>
          </a:xfrm>
          <a:prstGeom prst="rect">
            <a:avLst/>
          </a:prstGeom>
          <a:noFill/>
        </p:spPr>
        <p:txBody>
          <a:bodyPr wrap="square" rtlCol="0">
            <a:spAutoFit/>
          </a:bodyPr>
          <a:lstStyle/>
          <a:p>
            <a:r>
              <a:rPr lang="en-US" sz="1200">
                <a:solidFill>
                  <a:schemeClr val="bg1"/>
                </a:solidFill>
              </a:rPr>
              <a:t>*No Enclave – Secure processing happens on client</a:t>
            </a:r>
          </a:p>
        </p:txBody>
      </p:sp>
      <p:sp>
        <p:nvSpPr>
          <p:cNvPr id="25" name="TextBox 24">
            <a:extLst>
              <a:ext uri="{FF2B5EF4-FFF2-40B4-BE49-F238E27FC236}">
                <a16:creationId xmlns:a16="http://schemas.microsoft.com/office/drawing/2014/main" id="{6F08B883-02B2-4102-8404-F07C4F0D200C}"/>
              </a:ext>
            </a:extLst>
          </p:cNvPr>
          <p:cNvSpPr txBox="1"/>
          <p:nvPr/>
        </p:nvSpPr>
        <p:spPr>
          <a:xfrm>
            <a:off x="5233983" y="1588441"/>
            <a:ext cx="2003034" cy="369332"/>
          </a:xfrm>
          <a:prstGeom prst="rect">
            <a:avLst/>
          </a:prstGeom>
          <a:noFill/>
        </p:spPr>
        <p:txBody>
          <a:bodyPr wrap="square" rtlCol="0">
            <a:spAutoFit/>
          </a:bodyPr>
          <a:lstStyle/>
          <a:p>
            <a:pPr algn="ctr"/>
            <a:r>
              <a:rPr lang="en-US">
                <a:solidFill>
                  <a:schemeClr val="bg1"/>
                </a:solidFill>
              </a:rPr>
              <a:t>Session Cookies</a:t>
            </a:r>
            <a:r>
              <a:rPr lang="en-US">
                <a:solidFill>
                  <a:schemeClr val="bg1"/>
                </a:solidFill>
                <a:sym typeface="Wingdings" panose="05000000000000000000" pitchFamily="2" charset="2"/>
              </a:rPr>
              <a:t></a:t>
            </a:r>
            <a:endParaRPr lang="en-US">
              <a:solidFill>
                <a:schemeClr val="bg1"/>
              </a:solidFill>
            </a:endParaRPr>
          </a:p>
        </p:txBody>
      </p:sp>
      <p:cxnSp>
        <p:nvCxnSpPr>
          <p:cNvPr id="6" name="Straight Arrow Connector 5">
            <a:extLst>
              <a:ext uri="{FF2B5EF4-FFF2-40B4-BE49-F238E27FC236}">
                <a16:creationId xmlns:a16="http://schemas.microsoft.com/office/drawing/2014/main" id="{427EA17F-0C69-4AD0-815D-DBA03A46BF1C}"/>
              </a:ext>
            </a:extLst>
          </p:cNvPr>
          <p:cNvCxnSpPr>
            <a:cxnSpLocks/>
          </p:cNvCxnSpPr>
          <p:nvPr/>
        </p:nvCxnSpPr>
        <p:spPr>
          <a:xfrm flipV="1">
            <a:off x="2421441" y="295970"/>
            <a:ext cx="0" cy="696368"/>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C7774E1-FACF-43F5-B691-421D6CAA3010}"/>
              </a:ext>
            </a:extLst>
          </p:cNvPr>
          <p:cNvSpPr txBox="1"/>
          <p:nvPr/>
        </p:nvSpPr>
        <p:spPr>
          <a:xfrm>
            <a:off x="2313216" y="507076"/>
            <a:ext cx="2003034" cy="369332"/>
          </a:xfrm>
          <a:prstGeom prst="rect">
            <a:avLst/>
          </a:prstGeom>
          <a:noFill/>
        </p:spPr>
        <p:txBody>
          <a:bodyPr wrap="square" rtlCol="0">
            <a:spAutoFit/>
          </a:bodyPr>
          <a:lstStyle/>
          <a:p>
            <a:pPr algn="ctr"/>
            <a:r>
              <a:rPr lang="en-US">
                <a:solidFill>
                  <a:schemeClr val="bg1"/>
                </a:solidFill>
              </a:rPr>
              <a:t>Authentication</a:t>
            </a:r>
          </a:p>
        </p:txBody>
      </p:sp>
      <p:sp>
        <p:nvSpPr>
          <p:cNvPr id="33" name="TextBox 32">
            <a:extLst>
              <a:ext uri="{FF2B5EF4-FFF2-40B4-BE49-F238E27FC236}">
                <a16:creationId xmlns:a16="http://schemas.microsoft.com/office/drawing/2014/main" id="{E1F013CB-0970-4BC1-984E-33B568282A4E}"/>
              </a:ext>
            </a:extLst>
          </p:cNvPr>
          <p:cNvSpPr txBox="1"/>
          <p:nvPr/>
        </p:nvSpPr>
        <p:spPr>
          <a:xfrm>
            <a:off x="8062853" y="346007"/>
            <a:ext cx="2003034" cy="646331"/>
          </a:xfrm>
          <a:prstGeom prst="rect">
            <a:avLst/>
          </a:prstGeom>
          <a:noFill/>
        </p:spPr>
        <p:txBody>
          <a:bodyPr wrap="square" rtlCol="0">
            <a:spAutoFit/>
          </a:bodyPr>
          <a:lstStyle/>
          <a:p>
            <a:pPr algn="ctr"/>
            <a:r>
              <a:rPr lang="en-US">
                <a:solidFill>
                  <a:schemeClr val="bg1"/>
                </a:solidFill>
              </a:rPr>
              <a:t>Normal Web Browsing</a:t>
            </a:r>
          </a:p>
        </p:txBody>
      </p:sp>
      <p:cxnSp>
        <p:nvCxnSpPr>
          <p:cNvPr id="32" name="Straight Arrow Connector 31">
            <a:extLst>
              <a:ext uri="{FF2B5EF4-FFF2-40B4-BE49-F238E27FC236}">
                <a16:creationId xmlns:a16="http://schemas.microsoft.com/office/drawing/2014/main" id="{1FD21816-DE5D-495B-99E7-3F99ACF746A1}"/>
              </a:ext>
            </a:extLst>
          </p:cNvPr>
          <p:cNvCxnSpPr>
            <a:cxnSpLocks/>
          </p:cNvCxnSpPr>
          <p:nvPr/>
        </p:nvCxnSpPr>
        <p:spPr>
          <a:xfrm flipV="1">
            <a:off x="9715786" y="295970"/>
            <a:ext cx="0" cy="696368"/>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8636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8" grpId="0"/>
      <p:bldP spid="3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23</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LUMOS</vt:lpstr>
      <vt:lpstr>Being able to securely enter sensitive information into websites is crucial to software users and developers.</vt:lpstr>
      <vt:lpstr>Sensitive data, like passwords or SSNs, can enable malicious attacks by fraudulent users that hurts users and businesses</vt:lpstr>
      <vt:lpstr>PowerPoint Presentation</vt:lpstr>
      <vt:lpstr>FIDELIUS</vt:lpstr>
      <vt:lpstr>Introducing Lumos</vt:lpstr>
      <vt:lpstr>Goals for Lumos</vt:lpstr>
      <vt:lpstr>Lumos Design</vt:lpstr>
      <vt:lpstr>Lumos Design</vt:lpstr>
      <vt:lpstr>PowerPoint Presentation</vt:lpstr>
      <vt:lpstr>Lumos Components</vt:lpstr>
      <vt:lpstr>Lumos components are widely available and supported on many platforms</vt:lpstr>
      <vt:lpstr>Security Analysis vs Fidelius</vt:lpstr>
      <vt:lpstr>Lumos  REST API</vt:lpstr>
      <vt:lpstr>What if the thin client is compromised?</vt:lpstr>
      <vt:lpstr>Lumos – Mission Accomplished!</vt:lpstr>
      <vt:lpstr>Live Demo</vt:lpstr>
      <vt:lpstr>USER STUDY</vt:lpstr>
      <vt:lpstr>EMERGENT THEMES</vt:lpstr>
      <vt:lpstr>LOGGING IN WITH LUMOS IS EASY</vt:lpstr>
      <vt:lpstr>TRANSPARENCY PLEASE</vt:lpstr>
      <vt:lpstr>VISUAL DESIGN AFFECTS TRUST</vt:lpstr>
      <vt:lpstr>VISUAL DESIGN AFFECTS TRUST</vt:lpstr>
      <vt:lpstr>AUTOMATE THE PROCESS (DO IT FOR ME!) </vt:lpstr>
      <vt:lpstr>SPEED IS A FACTOR</vt:lpstr>
      <vt:lpstr>FUTURE WORK</vt:lpstr>
      <vt:lpstr>Questions?</vt:lpstr>
      <vt:lpstr>How Do Logins Work?</vt:lpstr>
      <vt:lpstr>How Do Logins Work?</vt:lpstr>
      <vt:lpstr>VNC/Remote Desktop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LUMOS</dc:title>
  <dc:creator>Siyang Qiu</dc:creator>
  <cp:revision>93</cp:revision>
  <dcterms:created xsi:type="dcterms:W3CDTF">2020-03-18T20:43:11Z</dcterms:created>
  <dcterms:modified xsi:type="dcterms:W3CDTF">2020-03-19T01:58:32Z</dcterms:modified>
</cp:coreProperties>
</file>